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olors5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9" r:id="rId4"/>
    <p:sldId id="270" r:id="rId5"/>
    <p:sldId id="268" r:id="rId6"/>
    <p:sldId id="272" r:id="rId7"/>
    <p:sldId id="274" r:id="rId8"/>
    <p:sldId id="267" r:id="rId9"/>
    <p:sldId id="262" r:id="rId10"/>
    <p:sldId id="275" r:id="rId11"/>
    <p:sldId id="263" r:id="rId12"/>
    <p:sldId id="276" r:id="rId13"/>
    <p:sldId id="277" r:id="rId14"/>
    <p:sldId id="271" r:id="rId15"/>
    <p:sldId id="273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5" Type="http://schemas.openxmlformats.org/officeDocument/2006/relationships/customXml" Target="../customXml/item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uikkaan\Downloads\ttr.cases.fact_ttr_cases.lates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uikkaan\Downloads\infestat.infl.fact_infestat_infl.lates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Ty&#246;kirja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uikkaan\Downloads\epirapo.covid19case.fact_epirapo_covid19case.lates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Ty&#246;kirja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uikkaan\Downloads\ttr.cases.fact_ttr_cases.latest%20(2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uikkaan\Downloads\ttr.cases.fact_ttr_cases.latest%20(2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 err="1"/>
              <a:t>Hengitystieinfektiot</a:t>
            </a:r>
            <a:r>
              <a:rPr lang="en-US" dirty="0"/>
              <a:t> </a:t>
            </a:r>
            <a:r>
              <a:rPr lang="en-US" dirty="0" err="1"/>
              <a:t>aiheuttajan</a:t>
            </a:r>
            <a:r>
              <a:rPr lang="en-US" dirty="0"/>
              <a:t> </a:t>
            </a:r>
            <a:r>
              <a:rPr lang="en-US" dirty="0" err="1"/>
              <a:t>mukaan</a:t>
            </a:r>
            <a:r>
              <a:rPr lang="en-US" dirty="0"/>
              <a:t> (</a:t>
            </a:r>
            <a:r>
              <a:rPr lang="en-US" dirty="0" err="1"/>
              <a:t>koko</a:t>
            </a:r>
            <a:r>
              <a:rPr lang="en-US" dirty="0"/>
              <a:t> Suomi) - THL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'Tartuntatautirekisterin tilasto'!$A$19</c:f>
              <c:strCache>
                <c:ptCount val="1"/>
                <c:pt idx="0">
                  <c:v>Influenssa 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'Tartuntatautirekisterin tilasto'!$B$1:$M$1</c:f>
              <c:strCache>
                <c:ptCount val="12"/>
                <c:pt idx="0">
                  <c:v>maaliskuu 2023</c:v>
                </c:pt>
                <c:pt idx="1">
                  <c:v>huhtikuu 2023</c:v>
                </c:pt>
                <c:pt idx="2">
                  <c:v>toukokuu 2023</c:v>
                </c:pt>
                <c:pt idx="3">
                  <c:v>kesäkuu 2023</c:v>
                </c:pt>
                <c:pt idx="4">
                  <c:v>heinäkuu 2023</c:v>
                </c:pt>
                <c:pt idx="5">
                  <c:v>elokuu 2023</c:v>
                </c:pt>
                <c:pt idx="6">
                  <c:v>syyskuu 2023</c:v>
                </c:pt>
                <c:pt idx="7">
                  <c:v>lokakuu 2023</c:v>
                </c:pt>
                <c:pt idx="8">
                  <c:v>marraskuu 2023</c:v>
                </c:pt>
                <c:pt idx="9">
                  <c:v>joulukuu 2023</c:v>
                </c:pt>
                <c:pt idx="10">
                  <c:v>tammikuu 2024</c:v>
                </c:pt>
                <c:pt idx="11">
                  <c:v>helmikuu 2024</c:v>
                </c:pt>
              </c:strCache>
            </c:strRef>
          </c:cat>
          <c:val>
            <c:numRef>
              <c:f>'Tartuntatautirekisterin tilasto'!$B$19:$M$19</c:f>
              <c:numCache>
                <c:formatCode>#,##0</c:formatCode>
                <c:ptCount val="12"/>
                <c:pt idx="0">
                  <c:v>710</c:v>
                </c:pt>
                <c:pt idx="1">
                  <c:v>359</c:v>
                </c:pt>
                <c:pt idx="2">
                  <c:v>60</c:v>
                </c:pt>
                <c:pt idx="3">
                  <c:v>31</c:v>
                </c:pt>
                <c:pt idx="4">
                  <c:v>16</c:v>
                </c:pt>
                <c:pt idx="5">
                  <c:v>22</c:v>
                </c:pt>
                <c:pt idx="6">
                  <c:v>11</c:v>
                </c:pt>
                <c:pt idx="7">
                  <c:v>62</c:v>
                </c:pt>
                <c:pt idx="8">
                  <c:v>399</c:v>
                </c:pt>
                <c:pt idx="9">
                  <c:v>4039</c:v>
                </c:pt>
                <c:pt idx="10">
                  <c:v>2942</c:v>
                </c:pt>
                <c:pt idx="11">
                  <c:v>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25-4A03-9FDD-FED091F17351}"/>
            </c:ext>
          </c:extLst>
        </c:ser>
        <c:ser>
          <c:idx val="1"/>
          <c:order val="1"/>
          <c:tx>
            <c:strRef>
              <c:f>'Tartuntatautirekisterin tilasto'!$A$20</c:f>
              <c:strCache>
                <c:ptCount val="1"/>
                <c:pt idx="0">
                  <c:v>Influenssa B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'Tartuntatautirekisterin tilasto'!$B$1:$M$1</c:f>
              <c:strCache>
                <c:ptCount val="12"/>
                <c:pt idx="0">
                  <c:v>maaliskuu 2023</c:v>
                </c:pt>
                <c:pt idx="1">
                  <c:v>huhtikuu 2023</c:v>
                </c:pt>
                <c:pt idx="2">
                  <c:v>toukokuu 2023</c:v>
                </c:pt>
                <c:pt idx="3">
                  <c:v>kesäkuu 2023</c:v>
                </c:pt>
                <c:pt idx="4">
                  <c:v>heinäkuu 2023</c:v>
                </c:pt>
                <c:pt idx="5">
                  <c:v>elokuu 2023</c:v>
                </c:pt>
                <c:pt idx="6">
                  <c:v>syyskuu 2023</c:v>
                </c:pt>
                <c:pt idx="7">
                  <c:v>lokakuu 2023</c:v>
                </c:pt>
                <c:pt idx="8">
                  <c:v>marraskuu 2023</c:v>
                </c:pt>
                <c:pt idx="9">
                  <c:v>joulukuu 2023</c:v>
                </c:pt>
                <c:pt idx="10">
                  <c:v>tammikuu 2024</c:v>
                </c:pt>
                <c:pt idx="11">
                  <c:v>helmikuu 2024</c:v>
                </c:pt>
              </c:strCache>
            </c:strRef>
          </c:cat>
          <c:val>
            <c:numRef>
              <c:f>'Tartuntatautirekisterin tilasto'!$B$20:$M$20</c:f>
              <c:numCache>
                <c:formatCode>#,##0</c:formatCode>
                <c:ptCount val="12"/>
                <c:pt idx="0">
                  <c:v>517</c:v>
                </c:pt>
                <c:pt idx="1">
                  <c:v>558</c:v>
                </c:pt>
                <c:pt idx="2">
                  <c:v>325</c:v>
                </c:pt>
                <c:pt idx="3">
                  <c:v>50</c:v>
                </c:pt>
                <c:pt idx="4">
                  <c:v>5</c:v>
                </c:pt>
                <c:pt idx="5">
                  <c:v>1</c:v>
                </c:pt>
                <c:pt idx="6">
                  <c:v>5</c:v>
                </c:pt>
                <c:pt idx="7">
                  <c:v>5</c:v>
                </c:pt>
                <c:pt idx="8">
                  <c:v>19</c:v>
                </c:pt>
                <c:pt idx="9">
                  <c:v>45</c:v>
                </c:pt>
                <c:pt idx="10">
                  <c:v>52</c:v>
                </c:pt>
                <c:pt idx="1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25-4A03-9FDD-FED091F17351}"/>
            </c:ext>
          </c:extLst>
        </c:ser>
        <c:ser>
          <c:idx val="2"/>
          <c:order val="2"/>
          <c:tx>
            <c:strRef>
              <c:f>'Tartuntatautirekisterin tilasto'!$A$24</c:f>
              <c:strCache>
                <c:ptCount val="1"/>
                <c:pt idx="0">
                  <c:v>RSV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'Tartuntatautirekisterin tilasto'!$B$1:$M$1</c:f>
              <c:strCache>
                <c:ptCount val="12"/>
                <c:pt idx="0">
                  <c:v>maaliskuu 2023</c:v>
                </c:pt>
                <c:pt idx="1">
                  <c:v>huhtikuu 2023</c:v>
                </c:pt>
                <c:pt idx="2">
                  <c:v>toukokuu 2023</c:v>
                </c:pt>
                <c:pt idx="3">
                  <c:v>kesäkuu 2023</c:v>
                </c:pt>
                <c:pt idx="4">
                  <c:v>heinäkuu 2023</c:v>
                </c:pt>
                <c:pt idx="5">
                  <c:v>elokuu 2023</c:v>
                </c:pt>
                <c:pt idx="6">
                  <c:v>syyskuu 2023</c:v>
                </c:pt>
                <c:pt idx="7">
                  <c:v>lokakuu 2023</c:v>
                </c:pt>
                <c:pt idx="8">
                  <c:v>marraskuu 2023</c:v>
                </c:pt>
                <c:pt idx="9">
                  <c:v>joulukuu 2023</c:v>
                </c:pt>
                <c:pt idx="10">
                  <c:v>tammikuu 2024</c:v>
                </c:pt>
                <c:pt idx="11">
                  <c:v>helmikuu 2024</c:v>
                </c:pt>
              </c:strCache>
            </c:strRef>
          </c:cat>
          <c:val>
            <c:numRef>
              <c:f>'Tartuntatautirekisterin tilasto'!$B$24:$M$24</c:f>
              <c:numCache>
                <c:formatCode>#,##0</c:formatCode>
                <c:ptCount val="12"/>
                <c:pt idx="0">
                  <c:v>996</c:v>
                </c:pt>
                <c:pt idx="1">
                  <c:v>437</c:v>
                </c:pt>
                <c:pt idx="2">
                  <c:v>216</c:v>
                </c:pt>
                <c:pt idx="3">
                  <c:v>49</c:v>
                </c:pt>
                <c:pt idx="4">
                  <c:v>21</c:v>
                </c:pt>
                <c:pt idx="5">
                  <c:v>13</c:v>
                </c:pt>
                <c:pt idx="6">
                  <c:v>13</c:v>
                </c:pt>
                <c:pt idx="7">
                  <c:v>28</c:v>
                </c:pt>
                <c:pt idx="8">
                  <c:v>246</c:v>
                </c:pt>
                <c:pt idx="9">
                  <c:v>1103</c:v>
                </c:pt>
                <c:pt idx="10">
                  <c:v>1599</c:v>
                </c:pt>
                <c:pt idx="11">
                  <c:v>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25-4A03-9FDD-FED091F17351}"/>
            </c:ext>
          </c:extLst>
        </c:ser>
        <c:ser>
          <c:idx val="3"/>
          <c:order val="3"/>
          <c:tx>
            <c:strRef>
              <c:f>'Tartuntatautirekisterin tilasto'!$A$86</c:f>
              <c:strCache>
                <c:ptCount val="1"/>
                <c:pt idx="0">
                  <c:v>Koronavirus SARS-CoV-2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'Tartuntatautirekisterin tilasto'!$B$1:$M$1</c:f>
              <c:strCache>
                <c:ptCount val="12"/>
                <c:pt idx="0">
                  <c:v>maaliskuu 2023</c:v>
                </c:pt>
                <c:pt idx="1">
                  <c:v>huhtikuu 2023</c:v>
                </c:pt>
                <c:pt idx="2">
                  <c:v>toukokuu 2023</c:v>
                </c:pt>
                <c:pt idx="3">
                  <c:v>kesäkuu 2023</c:v>
                </c:pt>
                <c:pt idx="4">
                  <c:v>heinäkuu 2023</c:v>
                </c:pt>
                <c:pt idx="5">
                  <c:v>elokuu 2023</c:v>
                </c:pt>
                <c:pt idx="6">
                  <c:v>syyskuu 2023</c:v>
                </c:pt>
                <c:pt idx="7">
                  <c:v>lokakuu 2023</c:v>
                </c:pt>
                <c:pt idx="8">
                  <c:v>marraskuu 2023</c:v>
                </c:pt>
                <c:pt idx="9">
                  <c:v>joulukuu 2023</c:v>
                </c:pt>
                <c:pt idx="10">
                  <c:v>tammikuu 2024</c:v>
                </c:pt>
                <c:pt idx="11">
                  <c:v>helmikuu 2024</c:v>
                </c:pt>
              </c:strCache>
            </c:strRef>
          </c:cat>
          <c:val>
            <c:numRef>
              <c:f>'Tartuntatautirekisterin tilasto'!$B$86:$M$86</c:f>
              <c:numCache>
                <c:formatCode>#,##0</c:formatCode>
                <c:ptCount val="12"/>
                <c:pt idx="0">
                  <c:v>4580</c:v>
                </c:pt>
                <c:pt idx="1">
                  <c:v>7456</c:v>
                </c:pt>
                <c:pt idx="2">
                  <c:v>5505</c:v>
                </c:pt>
                <c:pt idx="3">
                  <c:v>2241</c:v>
                </c:pt>
                <c:pt idx="4">
                  <c:v>797</c:v>
                </c:pt>
                <c:pt idx="5">
                  <c:v>1061</c:v>
                </c:pt>
                <c:pt idx="6">
                  <c:v>2004</c:v>
                </c:pt>
                <c:pt idx="7">
                  <c:v>6442</c:v>
                </c:pt>
                <c:pt idx="8">
                  <c:v>13330</c:v>
                </c:pt>
                <c:pt idx="9">
                  <c:v>6243</c:v>
                </c:pt>
                <c:pt idx="10">
                  <c:v>2059</c:v>
                </c:pt>
                <c:pt idx="11">
                  <c:v>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25-4A03-9FDD-FED091F173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30731968"/>
        <c:axId val="529537424"/>
      </c:barChart>
      <c:catAx>
        <c:axId val="53073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29537424"/>
        <c:crosses val="autoZero"/>
        <c:auto val="1"/>
        <c:lblAlgn val="ctr"/>
        <c:lblOffset val="100"/>
        <c:noMultiLvlLbl val="0"/>
      </c:catAx>
      <c:valAx>
        <c:axId val="52953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lt1">
                  <a:lumMod val="95000"/>
                  <a:alpha val="5000"/>
                </a:schemeClr>
              </a:solidFill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0731968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i-FI" dirty="0"/>
              <a:t>Influenssa</a:t>
            </a:r>
            <a:r>
              <a:rPr lang="fi-FI" baseline="0" dirty="0"/>
              <a:t> A tautitapaukset – THL &amp; </a:t>
            </a:r>
            <a:r>
              <a:rPr lang="fi-FI" baseline="0" dirty="0" err="1"/>
              <a:t>Nordlab</a:t>
            </a:r>
            <a:r>
              <a:rPr lang="fi-FI" baseline="0" dirty="0"/>
              <a:t> Oulu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Influenssa!$F$1</c:f>
              <c:strCache>
                <c:ptCount val="1"/>
                <c:pt idx="0">
                  <c:v>Koko Suomi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Influenssa!$A$2:$A$21</c:f>
              <c:strCache>
                <c:ptCount val="20"/>
                <c:pt idx="0">
                  <c:v>2023 vk 40</c:v>
                </c:pt>
                <c:pt idx="1">
                  <c:v>2023 vk 41</c:v>
                </c:pt>
                <c:pt idx="2">
                  <c:v>2023 vk 42</c:v>
                </c:pt>
                <c:pt idx="3">
                  <c:v>2023 vk 43</c:v>
                </c:pt>
                <c:pt idx="4">
                  <c:v>2023 vk 44</c:v>
                </c:pt>
                <c:pt idx="5">
                  <c:v>2023 vk 45</c:v>
                </c:pt>
                <c:pt idx="6">
                  <c:v>2023 vk 46</c:v>
                </c:pt>
                <c:pt idx="7">
                  <c:v>2023 vk 47</c:v>
                </c:pt>
                <c:pt idx="8">
                  <c:v>2023 vk 48</c:v>
                </c:pt>
                <c:pt idx="9">
                  <c:v>2023 vk 49</c:v>
                </c:pt>
                <c:pt idx="10">
                  <c:v>2023 vk 50</c:v>
                </c:pt>
                <c:pt idx="11">
                  <c:v>2023 vk 51</c:v>
                </c:pt>
                <c:pt idx="12">
                  <c:v>2023 vk 52</c:v>
                </c:pt>
                <c:pt idx="13">
                  <c:v>2024 vk 1</c:v>
                </c:pt>
                <c:pt idx="14">
                  <c:v>2024 vk 2</c:v>
                </c:pt>
                <c:pt idx="15">
                  <c:v>2024 vk 3</c:v>
                </c:pt>
                <c:pt idx="16">
                  <c:v>2024 vk 4</c:v>
                </c:pt>
                <c:pt idx="17">
                  <c:v>2024 vk 5</c:v>
                </c:pt>
                <c:pt idx="18">
                  <c:v>2024 vk 6</c:v>
                </c:pt>
                <c:pt idx="19">
                  <c:v>2024 vk 7</c:v>
                </c:pt>
              </c:strCache>
            </c:strRef>
          </c:cat>
          <c:val>
            <c:numRef>
              <c:f>Influenssa!$F$2:$F$21</c:f>
              <c:numCache>
                <c:formatCode>#,##0</c:formatCode>
                <c:ptCount val="20"/>
                <c:pt idx="0">
                  <c:v>0</c:v>
                </c:pt>
                <c:pt idx="1">
                  <c:v>2</c:v>
                </c:pt>
                <c:pt idx="2">
                  <c:v>12</c:v>
                </c:pt>
                <c:pt idx="3">
                  <c:v>31</c:v>
                </c:pt>
                <c:pt idx="4">
                  <c:v>44</c:v>
                </c:pt>
                <c:pt idx="5">
                  <c:v>40</c:v>
                </c:pt>
                <c:pt idx="6">
                  <c:v>65</c:v>
                </c:pt>
                <c:pt idx="7">
                  <c:v>140</c:v>
                </c:pt>
                <c:pt idx="8">
                  <c:v>245</c:v>
                </c:pt>
                <c:pt idx="9">
                  <c:v>468</c:v>
                </c:pt>
                <c:pt idx="10">
                  <c:v>931</c:v>
                </c:pt>
                <c:pt idx="11">
                  <c:v>1310</c:v>
                </c:pt>
                <c:pt idx="12">
                  <c:v>1312</c:v>
                </c:pt>
                <c:pt idx="13">
                  <c:v>800</c:v>
                </c:pt>
                <c:pt idx="14">
                  <c:v>778</c:v>
                </c:pt>
                <c:pt idx="15">
                  <c:v>618</c:v>
                </c:pt>
                <c:pt idx="16">
                  <c:v>641</c:v>
                </c:pt>
                <c:pt idx="17">
                  <c:v>575</c:v>
                </c:pt>
                <c:pt idx="18">
                  <c:v>355</c:v>
                </c:pt>
                <c:pt idx="19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FD-40EC-B1BB-AE21804682A7}"/>
            </c:ext>
          </c:extLst>
        </c:ser>
        <c:ser>
          <c:idx val="1"/>
          <c:order val="1"/>
          <c:tx>
            <c:strRef>
              <c:f>Influenssa!$G$1</c:f>
              <c:strCache>
                <c:ptCount val="1"/>
                <c:pt idx="0">
                  <c:v>PPSHP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Influenssa!$A$2:$A$21</c:f>
              <c:strCache>
                <c:ptCount val="20"/>
                <c:pt idx="0">
                  <c:v>2023 vk 40</c:v>
                </c:pt>
                <c:pt idx="1">
                  <c:v>2023 vk 41</c:v>
                </c:pt>
                <c:pt idx="2">
                  <c:v>2023 vk 42</c:v>
                </c:pt>
                <c:pt idx="3">
                  <c:v>2023 vk 43</c:v>
                </c:pt>
                <c:pt idx="4">
                  <c:v>2023 vk 44</c:v>
                </c:pt>
                <c:pt idx="5">
                  <c:v>2023 vk 45</c:v>
                </c:pt>
                <c:pt idx="6">
                  <c:v>2023 vk 46</c:v>
                </c:pt>
                <c:pt idx="7">
                  <c:v>2023 vk 47</c:v>
                </c:pt>
                <c:pt idx="8">
                  <c:v>2023 vk 48</c:v>
                </c:pt>
                <c:pt idx="9">
                  <c:v>2023 vk 49</c:v>
                </c:pt>
                <c:pt idx="10">
                  <c:v>2023 vk 50</c:v>
                </c:pt>
                <c:pt idx="11">
                  <c:v>2023 vk 51</c:v>
                </c:pt>
                <c:pt idx="12">
                  <c:v>2023 vk 52</c:v>
                </c:pt>
                <c:pt idx="13">
                  <c:v>2024 vk 1</c:v>
                </c:pt>
                <c:pt idx="14">
                  <c:v>2024 vk 2</c:v>
                </c:pt>
                <c:pt idx="15">
                  <c:v>2024 vk 3</c:v>
                </c:pt>
                <c:pt idx="16">
                  <c:v>2024 vk 4</c:v>
                </c:pt>
                <c:pt idx="17">
                  <c:v>2024 vk 5</c:v>
                </c:pt>
                <c:pt idx="18">
                  <c:v>2024 vk 6</c:v>
                </c:pt>
                <c:pt idx="19">
                  <c:v>2024 vk 7</c:v>
                </c:pt>
              </c:strCache>
            </c:strRef>
          </c:cat>
          <c:val>
            <c:numRef>
              <c:f>Influenssa!$G$2:$G$21</c:f>
              <c:numCache>
                <c:formatCode>#,##0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5</c:v>
                </c:pt>
                <c:pt idx="7">
                  <c:v>7</c:v>
                </c:pt>
                <c:pt idx="8">
                  <c:v>9</c:v>
                </c:pt>
                <c:pt idx="9">
                  <c:v>7</c:v>
                </c:pt>
                <c:pt idx="10">
                  <c:v>45</c:v>
                </c:pt>
                <c:pt idx="11">
                  <c:v>64</c:v>
                </c:pt>
                <c:pt idx="12">
                  <c:v>81</c:v>
                </c:pt>
                <c:pt idx="13">
                  <c:v>63</c:v>
                </c:pt>
                <c:pt idx="14">
                  <c:v>77</c:v>
                </c:pt>
                <c:pt idx="15">
                  <c:v>79</c:v>
                </c:pt>
                <c:pt idx="16">
                  <c:v>55</c:v>
                </c:pt>
                <c:pt idx="17">
                  <c:v>61</c:v>
                </c:pt>
                <c:pt idx="18">
                  <c:v>66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FD-40EC-B1BB-AE2180468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30803656"/>
        <c:axId val="530802936"/>
      </c:barChart>
      <c:catAx>
        <c:axId val="530803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0802936"/>
        <c:crosses val="autoZero"/>
        <c:auto val="1"/>
        <c:lblAlgn val="ctr"/>
        <c:lblOffset val="100"/>
        <c:noMultiLvlLbl val="0"/>
      </c:catAx>
      <c:valAx>
        <c:axId val="530802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0803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400" dirty="0"/>
              <a:t>RSV </a:t>
            </a:r>
            <a:r>
              <a:rPr lang="en-US" sz="2400" dirty="0" err="1"/>
              <a:t>tautitapaukset</a:t>
            </a:r>
            <a:r>
              <a:rPr lang="en-US" sz="2400" dirty="0"/>
              <a:t> (</a:t>
            </a:r>
            <a:r>
              <a:rPr lang="en-US" sz="2400" dirty="0" err="1"/>
              <a:t>Nordlab</a:t>
            </a:r>
            <a:r>
              <a:rPr lang="en-US" sz="2400" dirty="0"/>
              <a:t> Oulu)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Tartunanat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Taul1!$B$1:$L$1</c:f>
              <c:strCache>
                <c:ptCount val="11"/>
                <c:pt idx="0">
                  <c:v>vk 48</c:v>
                </c:pt>
                <c:pt idx="1">
                  <c:v>v49</c:v>
                </c:pt>
                <c:pt idx="2">
                  <c:v>vk 50</c:v>
                </c:pt>
                <c:pt idx="3">
                  <c:v>vk 51</c:v>
                </c:pt>
                <c:pt idx="4">
                  <c:v>vk 52</c:v>
                </c:pt>
                <c:pt idx="5">
                  <c:v>vk 1</c:v>
                </c:pt>
                <c:pt idx="6">
                  <c:v>vk 2</c:v>
                </c:pt>
                <c:pt idx="7">
                  <c:v>vk 3</c:v>
                </c:pt>
                <c:pt idx="8">
                  <c:v>vk 4</c:v>
                </c:pt>
                <c:pt idx="9">
                  <c:v>vk 5</c:v>
                </c:pt>
                <c:pt idx="10">
                  <c:v>vk 6</c:v>
                </c:pt>
              </c:strCache>
            </c:strRef>
          </c:cat>
          <c:val>
            <c:numRef>
              <c:f>Taul1!$B$2:$L$2</c:f>
              <c:numCache>
                <c:formatCode>General</c:formatCode>
                <c:ptCount val="11"/>
                <c:pt idx="0">
                  <c:v>9</c:v>
                </c:pt>
                <c:pt idx="1">
                  <c:v>12</c:v>
                </c:pt>
                <c:pt idx="2">
                  <c:v>22</c:v>
                </c:pt>
                <c:pt idx="3">
                  <c:v>18</c:v>
                </c:pt>
                <c:pt idx="4">
                  <c:v>44</c:v>
                </c:pt>
                <c:pt idx="5">
                  <c:v>33</c:v>
                </c:pt>
                <c:pt idx="6">
                  <c:v>34</c:v>
                </c:pt>
                <c:pt idx="7">
                  <c:v>33</c:v>
                </c:pt>
                <c:pt idx="8">
                  <c:v>28</c:v>
                </c:pt>
                <c:pt idx="9">
                  <c:v>49</c:v>
                </c:pt>
                <c:pt idx="1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6A-4024-9EA2-D7B6D1660B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05230080"/>
        <c:axId val="405230440"/>
      </c:barChart>
      <c:catAx>
        <c:axId val="40523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5230440"/>
        <c:crosses val="autoZero"/>
        <c:auto val="1"/>
        <c:lblAlgn val="ctr"/>
        <c:lblOffset val="100"/>
        <c:noMultiLvlLbl val="0"/>
      </c:catAx>
      <c:valAx>
        <c:axId val="405230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5230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i-FI" sz="2400" dirty="0"/>
              <a:t>SARS-CoV-2</a:t>
            </a:r>
            <a:r>
              <a:rPr lang="fi-FI" sz="2400" baseline="0" dirty="0"/>
              <a:t>, tapausten lukumäärä vuoden ajalta</a:t>
            </a:r>
            <a:endParaRPr lang="fi-FI" sz="2400" dirty="0"/>
          </a:p>
        </c:rich>
      </c:tx>
      <c:layout>
        <c:manualLayout>
          <c:xMode val="edge"/>
          <c:yMode val="edge"/>
          <c:x val="0.22323695866141732"/>
          <c:y val="1.29629629629629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Taul1!$B$4</c:f>
              <c:strCache>
                <c:ptCount val="1"/>
                <c:pt idx="0">
                  <c:v>Koko maa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Taul1!$A$5:$A$57</c:f>
              <c:strCache>
                <c:ptCount val="53"/>
                <c:pt idx="0">
                  <c:v>2023 vk 06</c:v>
                </c:pt>
                <c:pt idx="1">
                  <c:v>2023 vk 07</c:v>
                </c:pt>
                <c:pt idx="2">
                  <c:v>2023 vk 08</c:v>
                </c:pt>
                <c:pt idx="3">
                  <c:v>2023 vk 09</c:v>
                </c:pt>
                <c:pt idx="4">
                  <c:v>2023 vk 10</c:v>
                </c:pt>
                <c:pt idx="5">
                  <c:v>2023 vk 11</c:v>
                </c:pt>
                <c:pt idx="6">
                  <c:v>2023 vk 12</c:v>
                </c:pt>
                <c:pt idx="7">
                  <c:v>2023 vk 13</c:v>
                </c:pt>
                <c:pt idx="8">
                  <c:v>2023 vk 14</c:v>
                </c:pt>
                <c:pt idx="9">
                  <c:v>2023 vk 15</c:v>
                </c:pt>
                <c:pt idx="10">
                  <c:v>2023 vk 16</c:v>
                </c:pt>
                <c:pt idx="11">
                  <c:v>2023 vk 17</c:v>
                </c:pt>
                <c:pt idx="12">
                  <c:v>2023 vk 18</c:v>
                </c:pt>
                <c:pt idx="13">
                  <c:v>2023 vk 19</c:v>
                </c:pt>
                <c:pt idx="14">
                  <c:v>2023 vk 20</c:v>
                </c:pt>
                <c:pt idx="15">
                  <c:v>2023 vk 21</c:v>
                </c:pt>
                <c:pt idx="16">
                  <c:v>2023 vk 22</c:v>
                </c:pt>
                <c:pt idx="17">
                  <c:v>2023 vk 23</c:v>
                </c:pt>
                <c:pt idx="18">
                  <c:v>2023 vk 24</c:v>
                </c:pt>
                <c:pt idx="19">
                  <c:v>2023 vk 25</c:v>
                </c:pt>
                <c:pt idx="20">
                  <c:v>2023 vk 26</c:v>
                </c:pt>
                <c:pt idx="21">
                  <c:v>2023 vk 27</c:v>
                </c:pt>
                <c:pt idx="22">
                  <c:v>2023 vk 28</c:v>
                </c:pt>
                <c:pt idx="23">
                  <c:v>2023 vk 29</c:v>
                </c:pt>
                <c:pt idx="24">
                  <c:v>2023 vk 30</c:v>
                </c:pt>
                <c:pt idx="25">
                  <c:v>2023 vk 31</c:v>
                </c:pt>
                <c:pt idx="26">
                  <c:v>2023 vk 32</c:v>
                </c:pt>
                <c:pt idx="27">
                  <c:v>2023 vk 33</c:v>
                </c:pt>
                <c:pt idx="28">
                  <c:v>2023 vk 34</c:v>
                </c:pt>
                <c:pt idx="29">
                  <c:v>2023 vk 35</c:v>
                </c:pt>
                <c:pt idx="30">
                  <c:v>2023 vk 36</c:v>
                </c:pt>
                <c:pt idx="31">
                  <c:v>2023 vk 37</c:v>
                </c:pt>
                <c:pt idx="32">
                  <c:v>2023 vk 38</c:v>
                </c:pt>
                <c:pt idx="33">
                  <c:v>2023 vk 39</c:v>
                </c:pt>
                <c:pt idx="34">
                  <c:v>2023 vk 40</c:v>
                </c:pt>
                <c:pt idx="35">
                  <c:v>2023 vk 41</c:v>
                </c:pt>
                <c:pt idx="36">
                  <c:v>2023 vk 42</c:v>
                </c:pt>
                <c:pt idx="37">
                  <c:v>2023 vk 43</c:v>
                </c:pt>
                <c:pt idx="38">
                  <c:v>2023 vk 44</c:v>
                </c:pt>
                <c:pt idx="39">
                  <c:v>2023 vk 45</c:v>
                </c:pt>
                <c:pt idx="40">
                  <c:v>2023 vk 46</c:v>
                </c:pt>
                <c:pt idx="41">
                  <c:v>2023 vk 47</c:v>
                </c:pt>
                <c:pt idx="42">
                  <c:v>2023 vk 48</c:v>
                </c:pt>
                <c:pt idx="43">
                  <c:v>2023 vk 49</c:v>
                </c:pt>
                <c:pt idx="44">
                  <c:v>2023 vk 50</c:v>
                </c:pt>
                <c:pt idx="45">
                  <c:v>2023 vk 51</c:v>
                </c:pt>
                <c:pt idx="46">
                  <c:v>2023 vk 52</c:v>
                </c:pt>
                <c:pt idx="47">
                  <c:v>2023 vk 01</c:v>
                </c:pt>
                <c:pt idx="48">
                  <c:v>2023 vk 02</c:v>
                </c:pt>
                <c:pt idx="49">
                  <c:v>2023 vk 03</c:v>
                </c:pt>
                <c:pt idx="50">
                  <c:v>2023 vk 04</c:v>
                </c:pt>
                <c:pt idx="51">
                  <c:v>2023 vk 05</c:v>
                </c:pt>
                <c:pt idx="52">
                  <c:v>2023 vk 06</c:v>
                </c:pt>
              </c:strCache>
            </c:strRef>
          </c:cat>
          <c:val>
            <c:numRef>
              <c:f>Taul1!$B$5:$B$57</c:f>
              <c:numCache>
                <c:formatCode>#,##0</c:formatCode>
                <c:ptCount val="53"/>
                <c:pt idx="0">
                  <c:v>572</c:v>
                </c:pt>
                <c:pt idx="1">
                  <c:v>588</c:v>
                </c:pt>
                <c:pt idx="2">
                  <c:v>666</c:v>
                </c:pt>
                <c:pt idx="3">
                  <c:v>732</c:v>
                </c:pt>
                <c:pt idx="4">
                  <c:v>771</c:v>
                </c:pt>
                <c:pt idx="5">
                  <c:v>1026</c:v>
                </c:pt>
                <c:pt idx="6">
                  <c:v>1288</c:v>
                </c:pt>
                <c:pt idx="7">
                  <c:v>1462</c:v>
                </c:pt>
                <c:pt idx="8">
                  <c:v>1418</c:v>
                </c:pt>
                <c:pt idx="9">
                  <c:v>2020</c:v>
                </c:pt>
                <c:pt idx="10">
                  <c:v>1858</c:v>
                </c:pt>
                <c:pt idx="11">
                  <c:v>1743</c:v>
                </c:pt>
                <c:pt idx="12">
                  <c:v>1713</c:v>
                </c:pt>
                <c:pt idx="13">
                  <c:v>1451</c:v>
                </c:pt>
                <c:pt idx="14">
                  <c:v>1158</c:v>
                </c:pt>
                <c:pt idx="15">
                  <c:v>818</c:v>
                </c:pt>
                <c:pt idx="16">
                  <c:v>624</c:v>
                </c:pt>
                <c:pt idx="17">
                  <c:v>593</c:v>
                </c:pt>
                <c:pt idx="18">
                  <c:v>662</c:v>
                </c:pt>
                <c:pt idx="19">
                  <c:v>365</c:v>
                </c:pt>
                <c:pt idx="20">
                  <c:v>279</c:v>
                </c:pt>
                <c:pt idx="21">
                  <c:v>203</c:v>
                </c:pt>
                <c:pt idx="22">
                  <c:v>169</c:v>
                </c:pt>
                <c:pt idx="23">
                  <c:v>161</c:v>
                </c:pt>
                <c:pt idx="24">
                  <c:v>176</c:v>
                </c:pt>
                <c:pt idx="25">
                  <c:v>173</c:v>
                </c:pt>
                <c:pt idx="26">
                  <c:v>217</c:v>
                </c:pt>
                <c:pt idx="27">
                  <c:v>243</c:v>
                </c:pt>
                <c:pt idx="28">
                  <c:v>292</c:v>
                </c:pt>
                <c:pt idx="29">
                  <c:v>302</c:v>
                </c:pt>
                <c:pt idx="30">
                  <c:v>419</c:v>
                </c:pt>
                <c:pt idx="31">
                  <c:v>455</c:v>
                </c:pt>
                <c:pt idx="32">
                  <c:v>556</c:v>
                </c:pt>
                <c:pt idx="33">
                  <c:v>564</c:v>
                </c:pt>
                <c:pt idx="34">
                  <c:v>689</c:v>
                </c:pt>
                <c:pt idx="35">
                  <c:v>1094</c:v>
                </c:pt>
                <c:pt idx="36">
                  <c:v>1577</c:v>
                </c:pt>
                <c:pt idx="37">
                  <c:v>2447</c:v>
                </c:pt>
                <c:pt idx="38">
                  <c:v>3355</c:v>
                </c:pt>
                <c:pt idx="39">
                  <c:v>3778</c:v>
                </c:pt>
                <c:pt idx="40">
                  <c:v>3281</c:v>
                </c:pt>
                <c:pt idx="41">
                  <c:v>2514</c:v>
                </c:pt>
                <c:pt idx="42">
                  <c:v>1860</c:v>
                </c:pt>
                <c:pt idx="43">
                  <c:v>1614</c:v>
                </c:pt>
                <c:pt idx="44">
                  <c:v>1501</c:v>
                </c:pt>
                <c:pt idx="45">
                  <c:v>1215</c:v>
                </c:pt>
                <c:pt idx="46">
                  <c:v>1033</c:v>
                </c:pt>
                <c:pt idx="47">
                  <c:v>730</c:v>
                </c:pt>
                <c:pt idx="48">
                  <c:v>538</c:v>
                </c:pt>
                <c:pt idx="49">
                  <c:v>332</c:v>
                </c:pt>
                <c:pt idx="50">
                  <c:v>277</c:v>
                </c:pt>
                <c:pt idx="51">
                  <c:v>234</c:v>
                </c:pt>
                <c:pt idx="52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A2-4C4D-BCC3-42A44AF03B35}"/>
            </c:ext>
          </c:extLst>
        </c:ser>
        <c:ser>
          <c:idx val="1"/>
          <c:order val="1"/>
          <c:tx>
            <c:strRef>
              <c:f>Taul1!$C$4</c:f>
              <c:strCache>
                <c:ptCount val="1"/>
                <c:pt idx="0">
                  <c:v>PPSHP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Taul1!$A$5:$A$57</c:f>
              <c:strCache>
                <c:ptCount val="53"/>
                <c:pt idx="0">
                  <c:v>2023 vk 06</c:v>
                </c:pt>
                <c:pt idx="1">
                  <c:v>2023 vk 07</c:v>
                </c:pt>
                <c:pt idx="2">
                  <c:v>2023 vk 08</c:v>
                </c:pt>
                <c:pt idx="3">
                  <c:v>2023 vk 09</c:v>
                </c:pt>
                <c:pt idx="4">
                  <c:v>2023 vk 10</c:v>
                </c:pt>
                <c:pt idx="5">
                  <c:v>2023 vk 11</c:v>
                </c:pt>
                <c:pt idx="6">
                  <c:v>2023 vk 12</c:v>
                </c:pt>
                <c:pt idx="7">
                  <c:v>2023 vk 13</c:v>
                </c:pt>
                <c:pt idx="8">
                  <c:v>2023 vk 14</c:v>
                </c:pt>
                <c:pt idx="9">
                  <c:v>2023 vk 15</c:v>
                </c:pt>
                <c:pt idx="10">
                  <c:v>2023 vk 16</c:v>
                </c:pt>
                <c:pt idx="11">
                  <c:v>2023 vk 17</c:v>
                </c:pt>
                <c:pt idx="12">
                  <c:v>2023 vk 18</c:v>
                </c:pt>
                <c:pt idx="13">
                  <c:v>2023 vk 19</c:v>
                </c:pt>
                <c:pt idx="14">
                  <c:v>2023 vk 20</c:v>
                </c:pt>
                <c:pt idx="15">
                  <c:v>2023 vk 21</c:v>
                </c:pt>
                <c:pt idx="16">
                  <c:v>2023 vk 22</c:v>
                </c:pt>
                <c:pt idx="17">
                  <c:v>2023 vk 23</c:v>
                </c:pt>
                <c:pt idx="18">
                  <c:v>2023 vk 24</c:v>
                </c:pt>
                <c:pt idx="19">
                  <c:v>2023 vk 25</c:v>
                </c:pt>
                <c:pt idx="20">
                  <c:v>2023 vk 26</c:v>
                </c:pt>
                <c:pt idx="21">
                  <c:v>2023 vk 27</c:v>
                </c:pt>
                <c:pt idx="22">
                  <c:v>2023 vk 28</c:v>
                </c:pt>
                <c:pt idx="23">
                  <c:v>2023 vk 29</c:v>
                </c:pt>
                <c:pt idx="24">
                  <c:v>2023 vk 30</c:v>
                </c:pt>
                <c:pt idx="25">
                  <c:v>2023 vk 31</c:v>
                </c:pt>
                <c:pt idx="26">
                  <c:v>2023 vk 32</c:v>
                </c:pt>
                <c:pt idx="27">
                  <c:v>2023 vk 33</c:v>
                </c:pt>
                <c:pt idx="28">
                  <c:v>2023 vk 34</c:v>
                </c:pt>
                <c:pt idx="29">
                  <c:v>2023 vk 35</c:v>
                </c:pt>
                <c:pt idx="30">
                  <c:v>2023 vk 36</c:v>
                </c:pt>
                <c:pt idx="31">
                  <c:v>2023 vk 37</c:v>
                </c:pt>
                <c:pt idx="32">
                  <c:v>2023 vk 38</c:v>
                </c:pt>
                <c:pt idx="33">
                  <c:v>2023 vk 39</c:v>
                </c:pt>
                <c:pt idx="34">
                  <c:v>2023 vk 40</c:v>
                </c:pt>
                <c:pt idx="35">
                  <c:v>2023 vk 41</c:v>
                </c:pt>
                <c:pt idx="36">
                  <c:v>2023 vk 42</c:v>
                </c:pt>
                <c:pt idx="37">
                  <c:v>2023 vk 43</c:v>
                </c:pt>
                <c:pt idx="38">
                  <c:v>2023 vk 44</c:v>
                </c:pt>
                <c:pt idx="39">
                  <c:v>2023 vk 45</c:v>
                </c:pt>
                <c:pt idx="40">
                  <c:v>2023 vk 46</c:v>
                </c:pt>
                <c:pt idx="41">
                  <c:v>2023 vk 47</c:v>
                </c:pt>
                <c:pt idx="42">
                  <c:v>2023 vk 48</c:v>
                </c:pt>
                <c:pt idx="43">
                  <c:v>2023 vk 49</c:v>
                </c:pt>
                <c:pt idx="44">
                  <c:v>2023 vk 50</c:v>
                </c:pt>
                <c:pt idx="45">
                  <c:v>2023 vk 51</c:v>
                </c:pt>
                <c:pt idx="46">
                  <c:v>2023 vk 52</c:v>
                </c:pt>
                <c:pt idx="47">
                  <c:v>2023 vk 01</c:v>
                </c:pt>
                <c:pt idx="48">
                  <c:v>2023 vk 02</c:v>
                </c:pt>
                <c:pt idx="49">
                  <c:v>2023 vk 03</c:v>
                </c:pt>
                <c:pt idx="50">
                  <c:v>2023 vk 04</c:v>
                </c:pt>
                <c:pt idx="51">
                  <c:v>2023 vk 05</c:v>
                </c:pt>
                <c:pt idx="52">
                  <c:v>2023 vk 06</c:v>
                </c:pt>
              </c:strCache>
            </c:strRef>
          </c:cat>
          <c:val>
            <c:numRef>
              <c:f>Taul1!$C$5:$C$57</c:f>
              <c:numCache>
                <c:formatCode>#,##0</c:formatCode>
                <c:ptCount val="53"/>
                <c:pt idx="0">
                  <c:v>26</c:v>
                </c:pt>
                <c:pt idx="1">
                  <c:v>22</c:v>
                </c:pt>
                <c:pt idx="2">
                  <c:v>22</c:v>
                </c:pt>
                <c:pt idx="3">
                  <c:v>26</c:v>
                </c:pt>
                <c:pt idx="4">
                  <c:v>23</c:v>
                </c:pt>
                <c:pt idx="5">
                  <c:v>31</c:v>
                </c:pt>
                <c:pt idx="6">
                  <c:v>58</c:v>
                </c:pt>
                <c:pt idx="7">
                  <c:v>78</c:v>
                </c:pt>
                <c:pt idx="8">
                  <c:v>86</c:v>
                </c:pt>
                <c:pt idx="9">
                  <c:v>113</c:v>
                </c:pt>
                <c:pt idx="10">
                  <c:v>116</c:v>
                </c:pt>
                <c:pt idx="11">
                  <c:v>118</c:v>
                </c:pt>
                <c:pt idx="12">
                  <c:v>155</c:v>
                </c:pt>
                <c:pt idx="13">
                  <c:v>118</c:v>
                </c:pt>
                <c:pt idx="14">
                  <c:v>81</c:v>
                </c:pt>
                <c:pt idx="15">
                  <c:v>63</c:v>
                </c:pt>
                <c:pt idx="16">
                  <c:v>42</c:v>
                </c:pt>
                <c:pt idx="17">
                  <c:v>49</c:v>
                </c:pt>
                <c:pt idx="18">
                  <c:v>56</c:v>
                </c:pt>
                <c:pt idx="19">
                  <c:v>27</c:v>
                </c:pt>
                <c:pt idx="20">
                  <c:v>20</c:v>
                </c:pt>
                <c:pt idx="21">
                  <c:v>17</c:v>
                </c:pt>
                <c:pt idx="22">
                  <c:v>20</c:v>
                </c:pt>
                <c:pt idx="23">
                  <c:v>13</c:v>
                </c:pt>
                <c:pt idx="24">
                  <c:v>18</c:v>
                </c:pt>
                <c:pt idx="25">
                  <c:v>14</c:v>
                </c:pt>
                <c:pt idx="26">
                  <c:v>11</c:v>
                </c:pt>
                <c:pt idx="27">
                  <c:v>16</c:v>
                </c:pt>
                <c:pt idx="28">
                  <c:v>34</c:v>
                </c:pt>
                <c:pt idx="29">
                  <c:v>27</c:v>
                </c:pt>
                <c:pt idx="30">
                  <c:v>37</c:v>
                </c:pt>
                <c:pt idx="31">
                  <c:v>60</c:v>
                </c:pt>
                <c:pt idx="32">
                  <c:v>59</c:v>
                </c:pt>
                <c:pt idx="33">
                  <c:v>54</c:v>
                </c:pt>
                <c:pt idx="34">
                  <c:v>52</c:v>
                </c:pt>
                <c:pt idx="35">
                  <c:v>89</c:v>
                </c:pt>
                <c:pt idx="36">
                  <c:v>141</c:v>
                </c:pt>
                <c:pt idx="37">
                  <c:v>174</c:v>
                </c:pt>
                <c:pt idx="38">
                  <c:v>207</c:v>
                </c:pt>
                <c:pt idx="39">
                  <c:v>247</c:v>
                </c:pt>
                <c:pt idx="40">
                  <c:v>226</c:v>
                </c:pt>
                <c:pt idx="41">
                  <c:v>174</c:v>
                </c:pt>
                <c:pt idx="42">
                  <c:v>125</c:v>
                </c:pt>
                <c:pt idx="43">
                  <c:v>90</c:v>
                </c:pt>
                <c:pt idx="44">
                  <c:v>98</c:v>
                </c:pt>
                <c:pt idx="45">
                  <c:v>79</c:v>
                </c:pt>
                <c:pt idx="46">
                  <c:v>86</c:v>
                </c:pt>
                <c:pt idx="47">
                  <c:v>63</c:v>
                </c:pt>
                <c:pt idx="48">
                  <c:v>39</c:v>
                </c:pt>
                <c:pt idx="49">
                  <c:v>31</c:v>
                </c:pt>
                <c:pt idx="50">
                  <c:v>17</c:v>
                </c:pt>
                <c:pt idx="51">
                  <c:v>25</c:v>
                </c:pt>
                <c:pt idx="5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A2-4C4D-BCC3-42A44AF03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51649568"/>
        <c:axId val="551647768"/>
      </c:barChart>
      <c:catAx>
        <c:axId val="55164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51647768"/>
        <c:crosses val="autoZero"/>
        <c:auto val="1"/>
        <c:lblAlgn val="ctr"/>
        <c:lblOffset val="100"/>
        <c:noMultiLvlLbl val="0"/>
      </c:catAx>
      <c:valAx>
        <c:axId val="551647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51649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568134842519685"/>
          <c:y val="0.9465275590551181"/>
          <c:w val="0.12863730314960631"/>
          <c:h val="5.34724409448818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 err="1"/>
              <a:t>Norotartunnat</a:t>
            </a:r>
            <a:r>
              <a:rPr lang="en-US" dirty="0"/>
              <a:t> (</a:t>
            </a:r>
            <a:r>
              <a:rPr lang="en-US" dirty="0" err="1"/>
              <a:t>Nordlab</a:t>
            </a:r>
            <a:r>
              <a:rPr lang="en-US" dirty="0"/>
              <a:t> Oulu)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Taul1!$A$9</c:f>
              <c:strCache>
                <c:ptCount val="1"/>
                <c:pt idx="0">
                  <c:v>Norotartunnat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Taul1!$B$8:$O$8</c:f>
              <c:strCache>
                <c:ptCount val="14"/>
                <c:pt idx="0">
                  <c:v>vk 45</c:v>
                </c:pt>
                <c:pt idx="1">
                  <c:v>vk 46</c:v>
                </c:pt>
                <c:pt idx="2">
                  <c:v>vk 47</c:v>
                </c:pt>
                <c:pt idx="3">
                  <c:v>vk 48</c:v>
                </c:pt>
                <c:pt idx="4">
                  <c:v>vk 49</c:v>
                </c:pt>
                <c:pt idx="5">
                  <c:v>vk 50</c:v>
                </c:pt>
                <c:pt idx="6">
                  <c:v>vk 51</c:v>
                </c:pt>
                <c:pt idx="7">
                  <c:v>vk 52</c:v>
                </c:pt>
                <c:pt idx="8">
                  <c:v>vk 1</c:v>
                </c:pt>
                <c:pt idx="9">
                  <c:v>vk 2</c:v>
                </c:pt>
                <c:pt idx="10">
                  <c:v>vk 3</c:v>
                </c:pt>
                <c:pt idx="11">
                  <c:v>vk 4</c:v>
                </c:pt>
                <c:pt idx="12">
                  <c:v>vk 5</c:v>
                </c:pt>
                <c:pt idx="13">
                  <c:v>vk 6</c:v>
                </c:pt>
              </c:strCache>
            </c:strRef>
          </c:cat>
          <c:val>
            <c:numRef>
              <c:f>Taul1!$B$9:$O$9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5</c:v>
                </c:pt>
                <c:pt idx="5">
                  <c:v>15</c:v>
                </c:pt>
                <c:pt idx="6">
                  <c:v>20</c:v>
                </c:pt>
                <c:pt idx="7">
                  <c:v>26</c:v>
                </c:pt>
                <c:pt idx="8">
                  <c:v>24</c:v>
                </c:pt>
                <c:pt idx="9">
                  <c:v>35</c:v>
                </c:pt>
                <c:pt idx="10">
                  <c:v>52</c:v>
                </c:pt>
                <c:pt idx="11">
                  <c:v>55</c:v>
                </c:pt>
                <c:pt idx="12">
                  <c:v>68</c:v>
                </c:pt>
                <c:pt idx="1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A2-4905-AA86-A60863B92E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29518288"/>
        <c:axId val="529516128"/>
      </c:barChart>
      <c:catAx>
        <c:axId val="52951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29516128"/>
        <c:crosses val="autoZero"/>
        <c:auto val="1"/>
        <c:lblAlgn val="ctr"/>
        <c:lblOffset val="100"/>
        <c:noMultiLvlLbl val="0"/>
      </c:catAx>
      <c:valAx>
        <c:axId val="52951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2951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i-FI"/>
              <a:t>A-Streptokokkemiat</a:t>
            </a:r>
            <a:r>
              <a:rPr lang="fi-FI" baseline="0"/>
              <a:t> (THL)</a:t>
            </a:r>
            <a:endParaRPr lang="fi-FI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Koko Suomi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Taul1!$B$1:$AE$1</c:f>
              <c:strCache>
                <c:ptCount val="30"/>
                <c:pt idx="0">
                  <c:v>v.  1995</c:v>
                </c:pt>
                <c:pt idx="1">
                  <c:v>v.  1996</c:v>
                </c:pt>
                <c:pt idx="2">
                  <c:v>v.  1997</c:v>
                </c:pt>
                <c:pt idx="3">
                  <c:v>v.  1998</c:v>
                </c:pt>
                <c:pt idx="4">
                  <c:v>v.  1999</c:v>
                </c:pt>
                <c:pt idx="5">
                  <c:v>v.  2000</c:v>
                </c:pt>
                <c:pt idx="6">
                  <c:v>v.  2001</c:v>
                </c:pt>
                <c:pt idx="7">
                  <c:v>v.  2002</c:v>
                </c:pt>
                <c:pt idx="8">
                  <c:v>v.  2003</c:v>
                </c:pt>
                <c:pt idx="9">
                  <c:v>v.  2004</c:v>
                </c:pt>
                <c:pt idx="10">
                  <c:v>v.  2005</c:v>
                </c:pt>
                <c:pt idx="11">
                  <c:v>v.  2006</c:v>
                </c:pt>
                <c:pt idx="12">
                  <c:v>v.  2007</c:v>
                </c:pt>
                <c:pt idx="13">
                  <c:v>v.  2008</c:v>
                </c:pt>
                <c:pt idx="14">
                  <c:v>v.  2009</c:v>
                </c:pt>
                <c:pt idx="15">
                  <c:v>v.  2010</c:v>
                </c:pt>
                <c:pt idx="16">
                  <c:v>v.  2011</c:v>
                </c:pt>
                <c:pt idx="17">
                  <c:v>v.  2012</c:v>
                </c:pt>
                <c:pt idx="18">
                  <c:v>v.  2013</c:v>
                </c:pt>
                <c:pt idx="19">
                  <c:v>v.  2014</c:v>
                </c:pt>
                <c:pt idx="20">
                  <c:v>v.  2015</c:v>
                </c:pt>
                <c:pt idx="21">
                  <c:v>v.  2016</c:v>
                </c:pt>
                <c:pt idx="22">
                  <c:v>v.  2017</c:v>
                </c:pt>
                <c:pt idx="23">
                  <c:v>v.  2018</c:v>
                </c:pt>
                <c:pt idx="24">
                  <c:v>v.  2019</c:v>
                </c:pt>
                <c:pt idx="25">
                  <c:v>v.  2020</c:v>
                </c:pt>
                <c:pt idx="26">
                  <c:v>v.  2021</c:v>
                </c:pt>
                <c:pt idx="27">
                  <c:v>v.  2022</c:v>
                </c:pt>
                <c:pt idx="28">
                  <c:v>v.  2023</c:v>
                </c:pt>
                <c:pt idx="29">
                  <c:v>v.  2024</c:v>
                </c:pt>
              </c:strCache>
            </c:strRef>
          </c:cat>
          <c:val>
            <c:numRef>
              <c:f>Taul1!$B$2:$AE$2</c:f>
              <c:numCache>
                <c:formatCode>#,##0</c:formatCode>
                <c:ptCount val="30"/>
                <c:pt idx="0">
                  <c:v>58</c:v>
                </c:pt>
                <c:pt idx="1">
                  <c:v>60</c:v>
                </c:pt>
                <c:pt idx="2">
                  <c:v>80</c:v>
                </c:pt>
                <c:pt idx="3">
                  <c:v>102</c:v>
                </c:pt>
                <c:pt idx="4">
                  <c:v>115</c:v>
                </c:pt>
                <c:pt idx="5">
                  <c:v>115</c:v>
                </c:pt>
                <c:pt idx="6">
                  <c:v>100</c:v>
                </c:pt>
                <c:pt idx="7">
                  <c:v>153</c:v>
                </c:pt>
                <c:pt idx="8">
                  <c:v>119</c:v>
                </c:pt>
                <c:pt idx="9">
                  <c:v>140</c:v>
                </c:pt>
                <c:pt idx="10">
                  <c:v>110</c:v>
                </c:pt>
                <c:pt idx="11">
                  <c:v>162</c:v>
                </c:pt>
                <c:pt idx="12">
                  <c:v>207</c:v>
                </c:pt>
                <c:pt idx="13">
                  <c:v>220</c:v>
                </c:pt>
                <c:pt idx="14">
                  <c:v>194</c:v>
                </c:pt>
                <c:pt idx="15">
                  <c:v>171</c:v>
                </c:pt>
                <c:pt idx="16">
                  <c:v>168</c:v>
                </c:pt>
                <c:pt idx="17">
                  <c:v>214</c:v>
                </c:pt>
                <c:pt idx="18">
                  <c:v>181</c:v>
                </c:pt>
                <c:pt idx="19">
                  <c:v>211</c:v>
                </c:pt>
                <c:pt idx="20">
                  <c:v>178</c:v>
                </c:pt>
                <c:pt idx="21">
                  <c:v>229</c:v>
                </c:pt>
                <c:pt idx="22">
                  <c:v>295</c:v>
                </c:pt>
                <c:pt idx="23">
                  <c:v>372</c:v>
                </c:pt>
                <c:pt idx="24">
                  <c:v>348</c:v>
                </c:pt>
                <c:pt idx="25">
                  <c:v>202</c:v>
                </c:pt>
                <c:pt idx="26">
                  <c:v>193</c:v>
                </c:pt>
                <c:pt idx="27">
                  <c:v>229</c:v>
                </c:pt>
                <c:pt idx="28">
                  <c:v>428</c:v>
                </c:pt>
                <c:pt idx="29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78-4497-A704-4B0911C45855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PPSHP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Taul1!$B$1:$AE$1</c:f>
              <c:strCache>
                <c:ptCount val="30"/>
                <c:pt idx="0">
                  <c:v>v.  1995</c:v>
                </c:pt>
                <c:pt idx="1">
                  <c:v>v.  1996</c:v>
                </c:pt>
                <c:pt idx="2">
                  <c:v>v.  1997</c:v>
                </c:pt>
                <c:pt idx="3">
                  <c:v>v.  1998</c:v>
                </c:pt>
                <c:pt idx="4">
                  <c:v>v.  1999</c:v>
                </c:pt>
                <c:pt idx="5">
                  <c:v>v.  2000</c:v>
                </c:pt>
                <c:pt idx="6">
                  <c:v>v.  2001</c:v>
                </c:pt>
                <c:pt idx="7">
                  <c:v>v.  2002</c:v>
                </c:pt>
                <c:pt idx="8">
                  <c:v>v.  2003</c:v>
                </c:pt>
                <c:pt idx="9">
                  <c:v>v.  2004</c:v>
                </c:pt>
                <c:pt idx="10">
                  <c:v>v.  2005</c:v>
                </c:pt>
                <c:pt idx="11">
                  <c:v>v.  2006</c:v>
                </c:pt>
                <c:pt idx="12">
                  <c:v>v.  2007</c:v>
                </c:pt>
                <c:pt idx="13">
                  <c:v>v.  2008</c:v>
                </c:pt>
                <c:pt idx="14">
                  <c:v>v.  2009</c:v>
                </c:pt>
                <c:pt idx="15">
                  <c:v>v.  2010</c:v>
                </c:pt>
                <c:pt idx="16">
                  <c:v>v.  2011</c:v>
                </c:pt>
                <c:pt idx="17">
                  <c:v>v.  2012</c:v>
                </c:pt>
                <c:pt idx="18">
                  <c:v>v.  2013</c:v>
                </c:pt>
                <c:pt idx="19">
                  <c:v>v.  2014</c:v>
                </c:pt>
                <c:pt idx="20">
                  <c:v>v.  2015</c:v>
                </c:pt>
                <c:pt idx="21">
                  <c:v>v.  2016</c:v>
                </c:pt>
                <c:pt idx="22">
                  <c:v>v.  2017</c:v>
                </c:pt>
                <c:pt idx="23">
                  <c:v>v.  2018</c:v>
                </c:pt>
                <c:pt idx="24">
                  <c:v>v.  2019</c:v>
                </c:pt>
                <c:pt idx="25">
                  <c:v>v.  2020</c:v>
                </c:pt>
                <c:pt idx="26">
                  <c:v>v.  2021</c:v>
                </c:pt>
                <c:pt idx="27">
                  <c:v>v.  2022</c:v>
                </c:pt>
                <c:pt idx="28">
                  <c:v>v.  2023</c:v>
                </c:pt>
                <c:pt idx="29">
                  <c:v>v.  2024</c:v>
                </c:pt>
              </c:strCache>
            </c:strRef>
          </c:cat>
          <c:val>
            <c:numRef>
              <c:f>Taul1!$B$3:$AE$3</c:f>
              <c:numCache>
                <c:formatCode>#,##0</c:formatCode>
                <c:ptCount val="3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6</c:v>
                </c:pt>
                <c:pt idx="7">
                  <c:v>13</c:v>
                </c:pt>
                <c:pt idx="8">
                  <c:v>9</c:v>
                </c:pt>
                <c:pt idx="9">
                  <c:v>11</c:v>
                </c:pt>
                <c:pt idx="10">
                  <c:v>11</c:v>
                </c:pt>
                <c:pt idx="11">
                  <c:v>16</c:v>
                </c:pt>
                <c:pt idx="12">
                  <c:v>10</c:v>
                </c:pt>
                <c:pt idx="13">
                  <c:v>12</c:v>
                </c:pt>
                <c:pt idx="14">
                  <c:v>8</c:v>
                </c:pt>
                <c:pt idx="15">
                  <c:v>9</c:v>
                </c:pt>
                <c:pt idx="16">
                  <c:v>15</c:v>
                </c:pt>
                <c:pt idx="17">
                  <c:v>16</c:v>
                </c:pt>
                <c:pt idx="18">
                  <c:v>23</c:v>
                </c:pt>
                <c:pt idx="19">
                  <c:v>17</c:v>
                </c:pt>
                <c:pt idx="20">
                  <c:v>13</c:v>
                </c:pt>
                <c:pt idx="21">
                  <c:v>22</c:v>
                </c:pt>
                <c:pt idx="22">
                  <c:v>27</c:v>
                </c:pt>
                <c:pt idx="23">
                  <c:v>18</c:v>
                </c:pt>
                <c:pt idx="24">
                  <c:v>27</c:v>
                </c:pt>
                <c:pt idx="25">
                  <c:v>13</c:v>
                </c:pt>
                <c:pt idx="26">
                  <c:v>17</c:v>
                </c:pt>
                <c:pt idx="27">
                  <c:v>12</c:v>
                </c:pt>
                <c:pt idx="28">
                  <c:v>22</c:v>
                </c:pt>
                <c:pt idx="2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78-4497-A704-4B0911C458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14098824"/>
        <c:axId val="414099184"/>
      </c:barChart>
      <c:catAx>
        <c:axId val="41409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4099184"/>
        <c:crosses val="autoZero"/>
        <c:auto val="1"/>
        <c:lblAlgn val="ctr"/>
        <c:lblOffset val="100"/>
        <c:noMultiLvlLbl val="0"/>
      </c:catAx>
      <c:valAx>
        <c:axId val="41409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4098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A-Streptokokkemiat (PPSHP)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Taul1!$A$3</c:f>
              <c:strCache>
                <c:ptCount val="1"/>
                <c:pt idx="0">
                  <c:v>PPSHP</c:v>
                </c:pt>
              </c:strCache>
            </c:strRef>
          </c:tx>
          <c:spPr>
            <a:ln w="34925" cap="rnd">
              <a:solidFill>
                <a:srgbClr val="FFC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Taul1!$B$1:$AE$1</c:f>
              <c:strCache>
                <c:ptCount val="30"/>
                <c:pt idx="0">
                  <c:v>v.  1995</c:v>
                </c:pt>
                <c:pt idx="1">
                  <c:v>v.  1996</c:v>
                </c:pt>
                <c:pt idx="2">
                  <c:v>v.  1997</c:v>
                </c:pt>
                <c:pt idx="3">
                  <c:v>v.  1998</c:v>
                </c:pt>
                <c:pt idx="4">
                  <c:v>v.  1999</c:v>
                </c:pt>
                <c:pt idx="5">
                  <c:v>v.  2000</c:v>
                </c:pt>
                <c:pt idx="6">
                  <c:v>v.  2001</c:v>
                </c:pt>
                <c:pt idx="7">
                  <c:v>v.  2002</c:v>
                </c:pt>
                <c:pt idx="8">
                  <c:v>v.  2003</c:v>
                </c:pt>
                <c:pt idx="9">
                  <c:v>v.  2004</c:v>
                </c:pt>
                <c:pt idx="10">
                  <c:v>v.  2005</c:v>
                </c:pt>
                <c:pt idx="11">
                  <c:v>v.  2006</c:v>
                </c:pt>
                <c:pt idx="12">
                  <c:v>v.  2007</c:v>
                </c:pt>
                <c:pt idx="13">
                  <c:v>v.  2008</c:v>
                </c:pt>
                <c:pt idx="14">
                  <c:v>v.  2009</c:v>
                </c:pt>
                <c:pt idx="15">
                  <c:v>v.  2010</c:v>
                </c:pt>
                <c:pt idx="16">
                  <c:v>v.  2011</c:v>
                </c:pt>
                <c:pt idx="17">
                  <c:v>v.  2012</c:v>
                </c:pt>
                <c:pt idx="18">
                  <c:v>v.  2013</c:v>
                </c:pt>
                <c:pt idx="19">
                  <c:v>v.  2014</c:v>
                </c:pt>
                <c:pt idx="20">
                  <c:v>v.  2015</c:v>
                </c:pt>
                <c:pt idx="21">
                  <c:v>v.  2016</c:v>
                </c:pt>
                <c:pt idx="22">
                  <c:v>v.  2017</c:v>
                </c:pt>
                <c:pt idx="23">
                  <c:v>v.  2018</c:v>
                </c:pt>
                <c:pt idx="24">
                  <c:v>v.  2019</c:v>
                </c:pt>
                <c:pt idx="25">
                  <c:v>v.  2020</c:v>
                </c:pt>
                <c:pt idx="26">
                  <c:v>v.  2021</c:v>
                </c:pt>
                <c:pt idx="27">
                  <c:v>v.  2022</c:v>
                </c:pt>
                <c:pt idx="28">
                  <c:v>v.  2023</c:v>
                </c:pt>
                <c:pt idx="29">
                  <c:v>v.  2024</c:v>
                </c:pt>
              </c:strCache>
            </c:strRef>
          </c:cat>
          <c:val>
            <c:numRef>
              <c:f>Taul1!$B$3:$AE$3</c:f>
              <c:numCache>
                <c:formatCode>#,##0</c:formatCode>
                <c:ptCount val="3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6</c:v>
                </c:pt>
                <c:pt idx="7">
                  <c:v>13</c:v>
                </c:pt>
                <c:pt idx="8">
                  <c:v>9</c:v>
                </c:pt>
                <c:pt idx="9">
                  <c:v>11</c:v>
                </c:pt>
                <c:pt idx="10">
                  <c:v>11</c:v>
                </c:pt>
                <c:pt idx="11">
                  <c:v>16</c:v>
                </c:pt>
                <c:pt idx="12">
                  <c:v>10</c:v>
                </c:pt>
                <c:pt idx="13">
                  <c:v>12</c:v>
                </c:pt>
                <c:pt idx="14">
                  <c:v>8</c:v>
                </c:pt>
                <c:pt idx="15">
                  <c:v>9</c:v>
                </c:pt>
                <c:pt idx="16">
                  <c:v>15</c:v>
                </c:pt>
                <c:pt idx="17">
                  <c:v>16</c:v>
                </c:pt>
                <c:pt idx="18">
                  <c:v>23</c:v>
                </c:pt>
                <c:pt idx="19">
                  <c:v>17</c:v>
                </c:pt>
                <c:pt idx="20">
                  <c:v>13</c:v>
                </c:pt>
                <c:pt idx="21">
                  <c:v>22</c:v>
                </c:pt>
                <c:pt idx="22">
                  <c:v>27</c:v>
                </c:pt>
                <c:pt idx="23">
                  <c:v>18</c:v>
                </c:pt>
                <c:pt idx="24">
                  <c:v>27</c:v>
                </c:pt>
                <c:pt idx="25">
                  <c:v>13</c:v>
                </c:pt>
                <c:pt idx="26">
                  <c:v>17</c:v>
                </c:pt>
                <c:pt idx="27">
                  <c:v>12</c:v>
                </c:pt>
                <c:pt idx="28">
                  <c:v>22</c:v>
                </c:pt>
                <c:pt idx="29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DE-46F7-9B2D-C99A306B9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9251040"/>
        <c:axId val="589248880"/>
      </c:lineChart>
      <c:catAx>
        <c:axId val="589251040"/>
        <c:scaling>
          <c:orientation val="minMax"/>
        </c:scaling>
        <c:delete val="0"/>
        <c:axPos val="b"/>
        <c:numFmt formatCode="General" sourceLinked="1"/>
        <c:majorTickMark val="cross"/>
        <c:minorTickMark val="in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9248880"/>
        <c:crosses val="autoZero"/>
        <c:auto val="1"/>
        <c:lblAlgn val="ctr"/>
        <c:lblOffset val="100"/>
        <c:noMultiLvlLbl val="0"/>
      </c:catAx>
      <c:valAx>
        <c:axId val="58924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lt1">
                  <a:lumMod val="95000"/>
                  <a:alpha val="5000"/>
                </a:schemeClr>
              </a:solidFill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92510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7CE1-E1D2-4C6A-8600-0D1F8293D2AE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2AEF-8C8C-43C4-8B93-0F941F54F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25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7CE1-E1D2-4C6A-8600-0D1F8293D2AE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2AEF-8C8C-43C4-8B93-0F941F54F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1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7CE1-E1D2-4C6A-8600-0D1F8293D2AE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2AEF-8C8C-43C4-8B93-0F941F54F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1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7CE1-E1D2-4C6A-8600-0D1F8293D2AE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2AEF-8C8C-43C4-8B93-0F941F54F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3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7CE1-E1D2-4C6A-8600-0D1F8293D2AE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2AEF-8C8C-43C4-8B93-0F941F54F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8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7CE1-E1D2-4C6A-8600-0D1F8293D2AE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2AEF-8C8C-43C4-8B93-0F941F54F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6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7CE1-E1D2-4C6A-8600-0D1F8293D2AE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2AEF-8C8C-43C4-8B93-0F941F54F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3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7CE1-E1D2-4C6A-8600-0D1F8293D2AE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2AEF-8C8C-43C4-8B93-0F941F54F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7CE1-E1D2-4C6A-8600-0D1F8293D2AE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2AEF-8C8C-43C4-8B93-0F941F54F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7CE1-E1D2-4C6A-8600-0D1F8293D2AE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2AEF-8C8C-43C4-8B93-0F941F54F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42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7CE1-E1D2-4C6A-8600-0D1F8293D2AE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2AEF-8C8C-43C4-8B93-0F941F54F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8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67CE1-E1D2-4C6A-8600-0D1F8293D2AE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62AEF-8C8C-43C4-8B93-0F941F54F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699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ampo.thl.fi/pivot/prod/fi/ttr/cases/fact_ttr_cases" TargetMode="External"/><Relationship Id="rId2" Type="http://schemas.openxmlformats.org/officeDocument/2006/relationships/hyperlink" Target="https://www.nordlab.fi/ammattilaisille/ammattilaisen-avuksi/ohjeita-ammattilaisille/5569-2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www.nps.gov/articles/norovirus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134706B-150F-487B-B4FB-34C10219C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FD23E7-C75D-4AFA-A4D4-BE5558110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Graphic 1">
            <a:extLst>
              <a:ext uri="{FF2B5EF4-FFF2-40B4-BE49-F238E27FC236}">
                <a16:creationId xmlns:a16="http://schemas.microsoft.com/office/drawing/2014/main" id="{D6705569-F545-4F47-A260-A9202826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bg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7142F62-BD99-10BE-080A-9D9AC2220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5473" y="1998925"/>
            <a:ext cx="5541054" cy="2149412"/>
          </a:xfrm>
        </p:spPr>
        <p:txBody>
          <a:bodyPr>
            <a:normAutofit/>
          </a:bodyPr>
          <a:lstStyle/>
          <a:p>
            <a:r>
              <a:rPr lang="en-US" sz="4400" b="1" dirty="0" err="1"/>
              <a:t>Ajankohtaista</a:t>
            </a:r>
            <a:r>
              <a:rPr lang="en-US" sz="4400" b="1" dirty="0"/>
              <a:t> </a:t>
            </a:r>
            <a:r>
              <a:rPr lang="en-US" sz="4400" b="1" dirty="0" err="1"/>
              <a:t>infektioidentorjunnasta</a:t>
            </a:r>
            <a:endParaRPr lang="en-US" sz="4400" b="1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7E6A908-08B2-38F3-77A4-2A7CBA24E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0419" y="4300833"/>
            <a:ext cx="4431162" cy="1191873"/>
          </a:xfrm>
        </p:spPr>
        <p:txBody>
          <a:bodyPr>
            <a:normAutofit/>
          </a:bodyPr>
          <a:lstStyle/>
          <a:p>
            <a:r>
              <a:rPr lang="en-US" sz="1500" err="1"/>
              <a:t>Akuuttihoidon</a:t>
            </a:r>
            <a:r>
              <a:rPr lang="en-US" sz="1500"/>
              <a:t> </a:t>
            </a:r>
            <a:r>
              <a:rPr lang="en-US" sz="1500" err="1"/>
              <a:t>infektioyhdyshenkilöiden</a:t>
            </a:r>
            <a:r>
              <a:rPr lang="en-US" sz="1500"/>
              <a:t> </a:t>
            </a:r>
            <a:r>
              <a:rPr lang="en-US" sz="1500" err="1"/>
              <a:t>koulutuspäivä</a:t>
            </a:r>
            <a:endParaRPr lang="en-US" sz="1500"/>
          </a:p>
          <a:p>
            <a:r>
              <a:rPr lang="en-US" sz="1500" err="1"/>
              <a:t>Infektiotautien</a:t>
            </a:r>
            <a:r>
              <a:rPr lang="en-US" sz="1500"/>
              <a:t> eval Antti Nuikka</a:t>
            </a:r>
          </a:p>
          <a:p>
            <a:r>
              <a:rPr lang="en-US" sz="1500"/>
              <a:t>14.2.2024</a:t>
            </a:r>
          </a:p>
        </p:txBody>
      </p:sp>
    </p:spTree>
    <p:extLst>
      <p:ext uri="{BB962C8B-B14F-4D97-AF65-F5344CB8AC3E}">
        <p14:creationId xmlns:p14="http://schemas.microsoft.com/office/powerpoint/2010/main" val="2899478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41DB1D50-3F41-054D-6748-76CA2D82226E}"/>
              </a:ext>
            </a:extLst>
          </p:cNvPr>
          <p:cNvGraphicFramePr>
            <a:graphicFrameLocks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8241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F66AA1-DED0-0B0F-3C87-0C61A2116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915149" cy="1807305"/>
          </a:xfrm>
        </p:spPr>
        <p:txBody>
          <a:bodyPr>
            <a:normAutofit/>
          </a:bodyPr>
          <a:lstStyle/>
          <a:p>
            <a:r>
              <a:rPr lang="en-US" dirty="0" err="1"/>
              <a:t>Noroepidemiat</a:t>
            </a:r>
            <a:r>
              <a:rPr lang="en-US" dirty="0"/>
              <a:t> </a:t>
            </a:r>
            <a:r>
              <a:rPr lang="en-US" dirty="0" err="1"/>
              <a:t>osastoilla</a:t>
            </a:r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083820-4F20-CC95-DAE7-CE04ECF6A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7677150" cy="3843666"/>
          </a:xfrm>
        </p:spPr>
        <p:txBody>
          <a:bodyPr>
            <a:normAutofit/>
          </a:bodyPr>
          <a:lstStyle/>
          <a:p>
            <a:r>
              <a:rPr lang="en-US" sz="2000" dirty="0" err="1"/>
              <a:t>Nykyisen</a:t>
            </a:r>
            <a:r>
              <a:rPr lang="en-US" sz="2000" dirty="0"/>
              <a:t> </a:t>
            </a:r>
            <a:r>
              <a:rPr lang="en-US" sz="2000" dirty="0" err="1"/>
              <a:t>epidemiakauden</a:t>
            </a:r>
            <a:r>
              <a:rPr lang="en-US" sz="2000" dirty="0"/>
              <a:t> </a:t>
            </a:r>
            <a:r>
              <a:rPr lang="en-US" sz="2000" dirty="0" err="1"/>
              <a:t>aikana</a:t>
            </a:r>
            <a:r>
              <a:rPr lang="en-US" sz="2000" dirty="0"/>
              <a:t> </a:t>
            </a:r>
            <a:r>
              <a:rPr lang="en-US" sz="2000" dirty="0" err="1"/>
              <a:t>noin</a:t>
            </a:r>
            <a:r>
              <a:rPr lang="en-US" sz="2000" dirty="0"/>
              <a:t> 20 </a:t>
            </a:r>
            <a:r>
              <a:rPr lang="en-US" sz="2000" dirty="0" err="1"/>
              <a:t>osastoepidemiaa</a:t>
            </a:r>
            <a:r>
              <a:rPr lang="en-US" sz="2000" dirty="0"/>
              <a:t> </a:t>
            </a:r>
            <a:r>
              <a:rPr lang="en-US" sz="2000" dirty="0" err="1"/>
              <a:t>OYS:n</a:t>
            </a:r>
            <a:r>
              <a:rPr lang="en-US" sz="2000" dirty="0"/>
              <a:t> </a:t>
            </a:r>
            <a:r>
              <a:rPr lang="en-US" sz="2000" dirty="0" err="1"/>
              <a:t>yksiköissä</a:t>
            </a:r>
            <a:endParaRPr lang="en-US" sz="2000" dirty="0"/>
          </a:p>
          <a:p>
            <a:pPr lvl="1"/>
            <a:r>
              <a:rPr lang="en-US" sz="2000" dirty="0" err="1"/>
              <a:t>Suurimmassa</a:t>
            </a:r>
            <a:r>
              <a:rPr lang="en-US" sz="2000" dirty="0"/>
              <a:t> </a:t>
            </a:r>
            <a:r>
              <a:rPr lang="en-US" sz="2000" dirty="0" err="1"/>
              <a:t>epidemiassa</a:t>
            </a:r>
            <a:r>
              <a:rPr lang="en-US" sz="2000" dirty="0"/>
              <a:t> 11 </a:t>
            </a:r>
            <a:r>
              <a:rPr lang="en-US" sz="2000" dirty="0" err="1"/>
              <a:t>oireilevaa</a:t>
            </a:r>
            <a:r>
              <a:rPr lang="en-US" sz="2000" dirty="0"/>
              <a:t>/</a:t>
            </a:r>
            <a:r>
              <a:rPr lang="en-US" sz="2000" dirty="0" err="1"/>
              <a:t>positiivista</a:t>
            </a:r>
            <a:r>
              <a:rPr lang="en-US" sz="2000" dirty="0"/>
              <a:t> </a:t>
            </a:r>
            <a:r>
              <a:rPr lang="en-US" sz="2000" dirty="0" err="1"/>
              <a:t>potilasta</a:t>
            </a:r>
            <a:endParaRPr lang="en-US" sz="2000" dirty="0"/>
          </a:p>
          <a:p>
            <a:pPr lvl="1"/>
            <a:r>
              <a:rPr lang="en-US" sz="2000" dirty="0" err="1"/>
              <a:t>Toisessa</a:t>
            </a:r>
            <a:r>
              <a:rPr lang="en-US" sz="2000" dirty="0"/>
              <a:t> </a:t>
            </a:r>
            <a:r>
              <a:rPr lang="en-US" sz="2000" dirty="0" err="1"/>
              <a:t>epidemiassa</a:t>
            </a:r>
            <a:r>
              <a:rPr lang="en-US" sz="2000" dirty="0"/>
              <a:t> 13 </a:t>
            </a:r>
            <a:r>
              <a:rPr lang="en-US" sz="2000" dirty="0" err="1"/>
              <a:t>henkilökunnan</a:t>
            </a:r>
            <a:r>
              <a:rPr lang="en-US" sz="2000" dirty="0"/>
              <a:t> </a:t>
            </a:r>
            <a:r>
              <a:rPr lang="en-US" sz="2000" dirty="0" err="1"/>
              <a:t>jäsentä</a:t>
            </a:r>
            <a:r>
              <a:rPr lang="en-US" sz="2000" dirty="0"/>
              <a:t> </a:t>
            </a:r>
            <a:r>
              <a:rPr lang="en-US" sz="2000" dirty="0" err="1"/>
              <a:t>oireilevia</a:t>
            </a:r>
            <a:r>
              <a:rPr lang="en-US" sz="2000" dirty="0"/>
              <a:t>/</a:t>
            </a:r>
            <a:r>
              <a:rPr lang="en-US" sz="2000" dirty="0" err="1"/>
              <a:t>positiivisia</a:t>
            </a:r>
            <a:endParaRPr lang="en-US" sz="2000" dirty="0"/>
          </a:p>
          <a:p>
            <a:r>
              <a:rPr lang="en-US" sz="2000" dirty="0" err="1"/>
              <a:t>Ympärivuorokautisen</a:t>
            </a:r>
            <a:r>
              <a:rPr lang="en-US" sz="2000" dirty="0"/>
              <a:t> </a:t>
            </a:r>
            <a:r>
              <a:rPr lang="en-US" sz="2000" dirty="0" err="1"/>
              <a:t>palveluasumisen</a:t>
            </a:r>
            <a:r>
              <a:rPr lang="en-US" sz="2000" dirty="0"/>
              <a:t> </a:t>
            </a:r>
            <a:r>
              <a:rPr lang="en-US" sz="2000" dirty="0" err="1"/>
              <a:t>yksiköissä</a:t>
            </a:r>
            <a:r>
              <a:rPr lang="en-US" sz="2000" dirty="0"/>
              <a:t> </a:t>
            </a:r>
            <a:r>
              <a:rPr lang="en-US" sz="2000" dirty="0" err="1"/>
              <a:t>noin</a:t>
            </a:r>
            <a:r>
              <a:rPr lang="en-US" sz="2000" dirty="0"/>
              <a:t> 10 </a:t>
            </a:r>
            <a:r>
              <a:rPr lang="en-US" sz="2000" dirty="0" err="1"/>
              <a:t>epidemiaa</a:t>
            </a:r>
            <a:endParaRPr lang="en-US" sz="2000" dirty="0"/>
          </a:p>
          <a:p>
            <a:r>
              <a:rPr lang="en-US" sz="2000" dirty="0" err="1"/>
              <a:t>Johtaneet</a:t>
            </a:r>
            <a:r>
              <a:rPr lang="en-US" sz="2000" dirty="0"/>
              <a:t> </a:t>
            </a:r>
            <a:r>
              <a:rPr lang="en-US" sz="2000" dirty="0" err="1"/>
              <a:t>useampiin</a:t>
            </a:r>
            <a:r>
              <a:rPr lang="en-US" sz="2000" dirty="0"/>
              <a:t> </a:t>
            </a:r>
            <a:r>
              <a:rPr lang="en-US" sz="2000" dirty="0" err="1"/>
              <a:t>väliaikaisiin</a:t>
            </a:r>
            <a:r>
              <a:rPr lang="en-US" sz="2000" dirty="0"/>
              <a:t> </a:t>
            </a:r>
            <a:r>
              <a:rPr lang="en-US" sz="2000" dirty="0" err="1"/>
              <a:t>osastosulkuihin</a:t>
            </a:r>
            <a:endParaRPr lang="en-US" sz="2000" dirty="0"/>
          </a:p>
        </p:txBody>
      </p:sp>
      <p:pic>
        <p:nvPicPr>
          <p:cNvPr id="3076" name="Picture 4" descr="LV KÄSIHUUHDE 500 ML PUMPULLA">
            <a:extLst>
              <a:ext uri="{FF2B5EF4-FFF2-40B4-BE49-F238E27FC236}">
                <a16:creationId xmlns:a16="http://schemas.microsoft.com/office/drawing/2014/main" id="{121DC1D3-EDE1-DFFA-153B-7E3734325F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6" r="4448"/>
          <a:stretch/>
        </p:blipFill>
        <p:spPr bwMode="auto">
          <a:xfrm>
            <a:off x="8991457" y="0"/>
            <a:ext cx="5962794" cy="685800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9922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Streptocococcus pyogenes - Infectious Disease Advisor">
            <a:extLst>
              <a:ext uri="{FF2B5EF4-FFF2-40B4-BE49-F238E27FC236}">
                <a16:creationId xmlns:a16="http://schemas.microsoft.com/office/drawing/2014/main" id="{C3566FC8-2B3D-8DB7-406C-125631A7F3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9" r="-1" b="-1"/>
          <a:stretch/>
        </p:blipFill>
        <p:spPr bwMode="auto"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65B04FC-8212-5867-AD6C-A192D593B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S. Pyogenes </a:t>
            </a:r>
            <a:br>
              <a:rPr lang="en-US" dirty="0"/>
            </a:br>
            <a:r>
              <a:rPr lang="en-US" dirty="0"/>
              <a:t>(A-</a:t>
            </a:r>
            <a:r>
              <a:rPr lang="en-US" dirty="0" err="1"/>
              <a:t>Streptokokki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0171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895ACE-3A37-F315-3570-F5517F63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CC36C93-DA8D-0BFD-885B-E550D0E6E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02A8D405-0CED-7B80-EEB8-D548980C81CF}"/>
              </a:ext>
            </a:extLst>
          </p:cNvPr>
          <p:cNvGraphicFramePr>
            <a:graphicFrameLocks/>
          </p:cNvGraphicFramePr>
          <p:nvPr/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7696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6741A1-CCBA-1A76-E54E-BE1FACFE0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595E4F-315E-D121-40B0-6998AACF9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69E49EF2-BFA0-E5C0-3892-C377D2DA7937}"/>
              </a:ext>
            </a:extLst>
          </p:cNvPr>
          <p:cNvGraphicFramePr>
            <a:graphicFrameLocks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8214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48BF40-0EC6-6E42-F2B9-5D2DCBA6A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465" y="1352386"/>
            <a:ext cx="576787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i-FI" sz="9600" dirty="0"/>
              <a:t>Kiitos!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037EE7-0809-8FB6-F942-246DD3367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3834882"/>
            <a:ext cx="4614759" cy="2342080"/>
          </a:xfrm>
        </p:spPr>
        <p:txBody>
          <a:bodyPr>
            <a:normAutofit/>
          </a:bodyPr>
          <a:lstStyle/>
          <a:p>
            <a:r>
              <a:rPr lang="fi-FI" sz="800" dirty="0"/>
              <a:t>Lähteet</a:t>
            </a:r>
          </a:p>
          <a:p>
            <a:pPr lvl="1"/>
            <a:r>
              <a:rPr lang="fi-FI" sz="800" dirty="0" err="1"/>
              <a:t>Nordlab</a:t>
            </a:r>
            <a:r>
              <a:rPr lang="fi-FI" sz="800" dirty="0"/>
              <a:t> mikrobiologian raportit (</a:t>
            </a:r>
            <a:r>
              <a:rPr lang="fi-FI" sz="800" dirty="0">
                <a:hlinkClick r:id="rId2"/>
              </a:rPr>
              <a:t>https://www.nordlab.fi/ammattilaisille/ammattilaisen-avuksi/ohjeita-ammattilaisille/5569-2/</a:t>
            </a:r>
            <a:r>
              <a:rPr lang="fi-FI" sz="800" dirty="0"/>
              <a:t>)</a:t>
            </a:r>
          </a:p>
          <a:p>
            <a:pPr lvl="1"/>
            <a:r>
              <a:rPr lang="fi-FI" sz="800" dirty="0"/>
              <a:t>THL tartuntatautirekisterin tilastotietokanta (</a:t>
            </a:r>
            <a:r>
              <a:rPr lang="fi-FI" sz="800" dirty="0">
                <a:hlinkClick r:id="rId3"/>
              </a:rPr>
              <a:t>https://sampo.thl.fi/pivot/prod/fi/ttr/cases/fact_ttr_cases</a:t>
            </a:r>
            <a:r>
              <a:rPr lang="fi-FI" sz="800" dirty="0"/>
              <a:t>)</a:t>
            </a:r>
          </a:p>
          <a:p>
            <a:r>
              <a:rPr lang="fi-FI" sz="800" dirty="0"/>
              <a:t>Kuvalähteet</a:t>
            </a:r>
          </a:p>
          <a:p>
            <a:pPr lvl="1"/>
            <a:r>
              <a:rPr lang="fi-FI" sz="800" dirty="0"/>
              <a:t>https://www.vectorstock.com/royalty-free-vector/coughing-man-vector-6253910</a:t>
            </a:r>
          </a:p>
          <a:p>
            <a:pPr lvl="1"/>
            <a:r>
              <a:rPr lang="fi-FI" sz="800" dirty="0"/>
              <a:t>https://kalbemed.com/product/id/494</a:t>
            </a:r>
          </a:p>
          <a:p>
            <a:pPr lvl="1"/>
            <a:r>
              <a:rPr lang="fi-FI" sz="800" dirty="0"/>
              <a:t>https://www.infectiousdiseaseadvisor.com/home/decision-support-in-medicine/infectious-diseases/streptocococcus-pyogenes/</a:t>
            </a:r>
          </a:p>
          <a:p>
            <a:pPr lvl="1"/>
            <a:r>
              <a:rPr lang="fi-FI" sz="800" dirty="0">
                <a:hlinkClick r:id="rId4"/>
              </a:rPr>
              <a:t>https://www.nps.gov/articles/norovirus.htm</a:t>
            </a:r>
            <a:endParaRPr lang="fi-FI" sz="800" dirty="0"/>
          </a:p>
          <a:p>
            <a:pPr lvl="1"/>
            <a:r>
              <a:rPr lang="fi-FI" sz="800" dirty="0"/>
              <a:t>https://www.vetstore.fi/product/1528/lv-kasihuuhde-500-ml-pumpulla?gad_source=1&amp;gclid=Cj0KCQiAw6yuBhDrARIsACf94RVyh4C9jszB9ntxtweB00lioqFCa-4E5VfMMZnlTrbN6zFjK1EiIokaAgH3EALw_wcB</a:t>
            </a:r>
          </a:p>
        </p:txBody>
      </p:sp>
      <p:pic>
        <p:nvPicPr>
          <p:cNvPr id="5122" name="Picture 2" descr="💖 Love is in... - Infection prevention and control - Malta | Facebook">
            <a:extLst>
              <a:ext uri="{FF2B5EF4-FFF2-40B4-BE49-F238E27FC236}">
                <a16:creationId xmlns:a16="http://schemas.microsoft.com/office/drawing/2014/main" id="{74838EB2-DA0B-E17C-2A65-B0D93D5137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2" r="25468" b="1"/>
          <a:stretch/>
        </p:blipFill>
        <p:spPr bwMode="auto">
          <a:xfrm>
            <a:off x="6101338" y="2015168"/>
            <a:ext cx="5283866" cy="4210442"/>
          </a:xfrm>
          <a:custGeom>
            <a:avLst/>
            <a:gdLst/>
            <a:ahLst/>
            <a:cxnLst/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256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BB817B6B-4BCC-08FE-0538-E9C79D39B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785" y="4963887"/>
            <a:ext cx="5591430" cy="1123796"/>
          </a:xfrm>
        </p:spPr>
        <p:txBody>
          <a:bodyPr>
            <a:normAutofit/>
          </a:bodyPr>
          <a:lstStyle/>
          <a:p>
            <a:pPr algn="l"/>
            <a:r>
              <a:rPr lang="en-US" sz="5400" dirty="0" err="1"/>
              <a:t>Hengitystieinfektiot</a:t>
            </a:r>
            <a:endParaRPr lang="en-US" sz="5400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09307FF-0D49-D547-0C24-93A1E93340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72" r="304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9440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25F80819-81D8-4F13-AFA9-9A775045D20B}"/>
              </a:ext>
            </a:extLst>
          </p:cNvPr>
          <p:cNvGraphicFramePr>
            <a:graphicFrameLocks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6934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F46D96-FAE7-1A81-12E9-0B77E74EA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Influenssa</a:t>
            </a:r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BBD0CE-3660-897C-DB41-2254C21CA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 err="1"/>
              <a:t>Valtaviruksena</a:t>
            </a:r>
            <a:r>
              <a:rPr lang="en-US" dirty="0"/>
              <a:t> </a:t>
            </a:r>
            <a:r>
              <a:rPr lang="en-US" dirty="0" err="1"/>
              <a:t>Influenssa</a:t>
            </a:r>
            <a:r>
              <a:rPr lang="en-US" dirty="0"/>
              <a:t> A(H1N1)pdm09 </a:t>
            </a:r>
            <a:r>
              <a:rPr lang="en-US" dirty="0" err="1"/>
              <a:t>sekä</a:t>
            </a:r>
            <a:r>
              <a:rPr lang="en-US" dirty="0"/>
              <a:t> </a:t>
            </a:r>
            <a:r>
              <a:rPr lang="en-US" dirty="0" err="1"/>
              <a:t>Suomessa</a:t>
            </a:r>
            <a:r>
              <a:rPr lang="en-US" dirty="0"/>
              <a:t> </a:t>
            </a:r>
            <a:r>
              <a:rPr lang="en-US" dirty="0" err="1"/>
              <a:t>että</a:t>
            </a:r>
            <a:r>
              <a:rPr lang="en-US" dirty="0"/>
              <a:t> </a:t>
            </a:r>
            <a:r>
              <a:rPr lang="en-US" dirty="0" err="1"/>
              <a:t>Euroopassa</a:t>
            </a:r>
            <a:endParaRPr lang="en-US" dirty="0"/>
          </a:p>
          <a:p>
            <a:r>
              <a:rPr lang="en-US" dirty="0" err="1"/>
              <a:t>Lisäksi</a:t>
            </a:r>
            <a:r>
              <a:rPr lang="en-US" dirty="0"/>
              <a:t> A(H3N2)-</a:t>
            </a:r>
            <a:r>
              <a:rPr lang="en-US" dirty="0" err="1"/>
              <a:t>viruksia</a:t>
            </a:r>
            <a:r>
              <a:rPr lang="en-US" dirty="0"/>
              <a:t> </a:t>
            </a:r>
            <a:r>
              <a:rPr lang="en-US" dirty="0" err="1"/>
              <a:t>sekä</a:t>
            </a:r>
            <a:r>
              <a:rPr lang="en-US" dirty="0"/>
              <a:t> </a:t>
            </a:r>
            <a:r>
              <a:rPr lang="en-US" dirty="0" err="1"/>
              <a:t>yksittäisiä</a:t>
            </a:r>
            <a:r>
              <a:rPr lang="en-US" dirty="0"/>
              <a:t> </a:t>
            </a:r>
            <a:r>
              <a:rPr lang="en-US" dirty="0" err="1"/>
              <a:t>Influenssa</a:t>
            </a:r>
            <a:r>
              <a:rPr lang="en-US" dirty="0"/>
              <a:t> B/Victoria </a:t>
            </a:r>
            <a:r>
              <a:rPr lang="en-US" dirty="0" err="1"/>
              <a:t>viruksia</a:t>
            </a:r>
            <a:endParaRPr lang="en-US" dirty="0"/>
          </a:p>
          <a:p>
            <a:r>
              <a:rPr lang="en-US" dirty="0"/>
              <a:t>2023: 10 993 A-</a:t>
            </a:r>
            <a:r>
              <a:rPr lang="en-US" dirty="0" err="1"/>
              <a:t>influenssapositiivista</a:t>
            </a:r>
            <a:r>
              <a:rPr lang="en-US" dirty="0"/>
              <a:t> (Suomi), 639 </a:t>
            </a:r>
            <a:r>
              <a:rPr lang="en-US" dirty="0" err="1"/>
              <a:t>PPSHP:lla</a:t>
            </a:r>
            <a:endParaRPr lang="en-US" dirty="0"/>
          </a:p>
          <a:p>
            <a:r>
              <a:rPr lang="en-US" dirty="0"/>
              <a:t>2024: 3525 A-</a:t>
            </a:r>
            <a:r>
              <a:rPr lang="en-US" dirty="0" err="1"/>
              <a:t>influenssapositiivista</a:t>
            </a:r>
            <a:r>
              <a:rPr lang="en-US" dirty="0"/>
              <a:t> (Suomi), 401 </a:t>
            </a:r>
            <a:r>
              <a:rPr lang="en-US" dirty="0" err="1"/>
              <a:t>PPSHP:lla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mennessä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21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71359697-28D3-6CF2-B380-F8788C2D79EB}"/>
              </a:ext>
            </a:extLst>
          </p:cNvPr>
          <p:cNvGraphicFramePr>
            <a:graphicFrameLocks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919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8657D8-E6C3-7BF4-E62E-CB1342644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Influenssarokote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0BA694-E456-9142-DA8F-BAA6B80FB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Nykyistä kautta varten hankittiin 1,85 miljoonaa rokotetta</a:t>
            </a:r>
          </a:p>
          <a:p>
            <a:r>
              <a:rPr lang="fi-FI" dirty="0"/>
              <a:t>Rokotteita annettu 11.2. mennessä yli 1,7 miljoonaa</a:t>
            </a:r>
          </a:p>
          <a:p>
            <a:r>
              <a:rPr lang="fi-FI" dirty="0"/>
              <a:t>65 vuotta täyttäneiden rokotuskattavuus pysynyt aiempien vuosien tasolla (noin 60%)</a:t>
            </a:r>
          </a:p>
          <a:p>
            <a:r>
              <a:rPr lang="fi-FI" dirty="0"/>
              <a:t>Alle 3-vuotiaiden rokotuskattavuus 37%, 3-6 vuotiaiden 27%</a:t>
            </a:r>
          </a:p>
          <a:p>
            <a:r>
              <a:rPr lang="fi-FI" dirty="0"/>
              <a:t>Suojateho on ollut kohtuullinen yli 65-vuotiailla (41%) ja alle 7-vuotiailla hyvä (66%)</a:t>
            </a:r>
          </a:p>
          <a:p>
            <a:r>
              <a:rPr lang="fi-FI" dirty="0"/>
              <a:t>Sairaalahoidettujen influenssatapausten keskuudessa suojateho vielä hieman parempi, noin 46% yli 65-vuotiailla ja 70% alle 7-vuotiailla</a:t>
            </a:r>
          </a:p>
          <a:p>
            <a:r>
              <a:rPr lang="fi-FI" dirty="0"/>
              <a:t>Influenssakausi jatkuu yhä, eli rokote kannattaa ottaa jos sitä ei ole vielä saanut</a:t>
            </a:r>
          </a:p>
        </p:txBody>
      </p:sp>
      <p:pic>
        <p:nvPicPr>
          <p:cNvPr id="4098" name="Picture 2" descr="VaxigripTetra - KalbeMed">
            <a:extLst>
              <a:ext uri="{FF2B5EF4-FFF2-40B4-BE49-F238E27FC236}">
                <a16:creationId xmlns:a16="http://schemas.microsoft.com/office/drawing/2014/main" id="{277D1A1B-6E36-B297-4344-09FD5E72F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965" y="99121"/>
            <a:ext cx="3592707" cy="185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47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DBCE62BA-C69B-008F-18E9-7AEF919B23FE}"/>
              </a:ext>
            </a:extLst>
          </p:cNvPr>
          <p:cNvGraphicFramePr>
            <a:graphicFrameLocks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1969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094C64-119E-4AD2-2410-8E81365F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1CA244-8311-5DE0-09F8-EC15CB980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6" name="Kaavio 5">
            <a:extLst>
              <a:ext uri="{FF2B5EF4-FFF2-40B4-BE49-F238E27FC236}">
                <a16:creationId xmlns:a16="http://schemas.microsoft.com/office/drawing/2014/main" id="{CCBD6CB1-99CC-37CB-4A22-06BA58612ABD}"/>
              </a:ext>
            </a:extLst>
          </p:cNvPr>
          <p:cNvGraphicFramePr>
            <a:graphicFrameLocks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272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14F29938-43F5-2B72-8FB0-7C19133FF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en-US" sz="5400"/>
              <a:t>Noro</a:t>
            </a:r>
          </a:p>
        </p:txBody>
      </p:sp>
      <p:pic>
        <p:nvPicPr>
          <p:cNvPr id="2050" name="Picture 2" descr="Norovirus (U.S. National Park Service)">
            <a:extLst>
              <a:ext uri="{FF2B5EF4-FFF2-40B4-BE49-F238E27FC236}">
                <a16:creationId xmlns:a16="http://schemas.microsoft.com/office/drawing/2014/main" id="{50EC1570-9FDC-6BAE-A06C-CAEB29F7A5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2915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oulutusmateriaali (sisältötyyppi)" ma:contentTypeID="0x010100E993358E494F344F8D6048E76D09AF020A007628AA875F93584E8BFB272C4723E035" ma:contentTypeVersion="51" ma:contentTypeDescription="" ma:contentTypeScope="" ma:versionID="13000959c0f6843a30fd9fccf4aad81d">
  <xsd:schema xmlns:xsd="http://www.w3.org/2001/XMLSchema" xmlns:xs="http://www.w3.org/2001/XMLSchema" xmlns:p="http://schemas.microsoft.com/office/2006/metadata/properties" xmlns:ns1="http://schemas.microsoft.com/sharepoint/v3" xmlns:ns2="0af04246-5dcb-4e38-b8a1-4adaeb368127" xmlns:ns3="d3e50268-7799-48af-83c3-9a9b063078bc" targetNamespace="http://schemas.microsoft.com/office/2006/metadata/properties" ma:root="true" ma:fieldsID="25e210337e4485dc95c5e8087b813b2b" ns1:_="" ns2:_="" ns3:_="">
    <xsd:import namespace="http://schemas.microsoft.com/sharepoint/v3"/>
    <xsd:import namespace="0af04246-5dcb-4e38-b8a1-4adaeb368127"/>
    <xsd:import namespace="d3e50268-7799-48af-83c3-9a9b063078bc"/>
    <xsd:element name="properties">
      <xsd:complexType>
        <xsd:sequence>
          <xsd:element name="documentManagement">
            <xsd:complexType>
              <xsd:all>
                <xsd:element ref="ns2:Erittäin_x0020_tärkeä_x002c__x0020__x0020_kriittinen_x0020_tai_x0020_päivystysdokumentti" minOccurs="0"/>
                <xsd:element ref="ns2:Dokumentin_x0020_sisällöstä_x0020_vastaava_x0028_t_x0029__x0020__x002f__x0020_asiantuntija_x0028_t_x0029_"/>
                <xsd:element ref="ns2:Dokumjentin_x0020_hyväksyjä"/>
                <xsd:element ref="ns2:Turvallisuustietoisku" minOccurs="0"/>
                <xsd:element ref="ns1:Language" minOccurs="0"/>
                <xsd:element ref="ns3:Julkaise_x0020_extranetissa" minOccurs="0"/>
                <xsd:element ref="ns3:Julkaise_x0020_internetissä" minOccurs="0"/>
                <xsd:element ref="ns3:Julkaise_x0020_intranetissa" minOccurs="0"/>
                <xsd:element ref="ns3:cd9fa66b05f24776892a63c6fb772e2f" minOccurs="0"/>
                <xsd:element ref="ns3:n20b6b3d9a8f4638937a9d1d1dec5738" minOccurs="0"/>
                <xsd:element ref="ns3:ab42df24dbb04f55bc336c85f92eff00" minOccurs="0"/>
                <xsd:element ref="ns3:_dlc_DocId" minOccurs="0"/>
                <xsd:element ref="ns3:_dlc_DocIdUrl" minOccurs="0"/>
                <xsd:element ref="ns3:_dlc_DocIdPersistId" minOccurs="0"/>
                <xsd:element ref="ns3:p1983d610e0d4731a3788cc4c5855e1b" minOccurs="0"/>
                <xsd:element ref="ns3:TaxCatchAll" minOccurs="0"/>
                <xsd:element ref="ns3:n8b7dceb557a4bd5a6f48e1feceef73f" minOccurs="0"/>
                <xsd:element ref="ns2:Koulutuksen_x0020_ajankohta" minOccurs="0"/>
                <xsd:element ref="ns3:TaxCatchAllLabel" minOccurs="0"/>
                <xsd:element ref="ns3:dcbcdd319c9d484f9dc5161892e5c0c3" minOccurs="0"/>
                <xsd:element ref="ns3:bad6acabb1c24909a1a688c49f883f4d" minOccurs="0"/>
                <xsd:element ref="ns3:Julkaistu_x0020_internetiin" minOccurs="0"/>
                <xsd:element ref="ns3:Julkaistu_x0020_intranetiin" minOccurs="0"/>
                <xsd:element ref="ns3:Julkisuus"/>
                <xsd:element ref="ns3:Viittaus_x0020_aiempaan_x0020_dokumentaatioon" minOccurs="0"/>
                <xsd:element ref="ns3:DokumenttienJarjestysnro" minOccurs="0"/>
                <xsd:element ref="ns3:p29133bec810493ea0a0db9a40008070" minOccurs="0"/>
                <xsd:element ref="ns3:dcbfe2a265e14726b4e3bf442009874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2" nillable="true" ma:displayName="Language" ma:default="Finnish (Finland)" ma:format="Dropdown" ma:internalName="Language">
      <xsd:simpleType>
        <xsd:union memberTypes="dms:Text">
          <xsd:simpleType>
            <xsd:restriction base="dms:Choice">
              <xsd:enumeration value="Arabic (Saudi Arabia)"/>
              <xsd:enumeration value="Bulgarian (Bulgaria)"/>
              <xsd:enumeration value="Chinese (Hong Kong S.A.R.)"/>
              <xsd:enumeration value="Chinese (People's Republic of China)"/>
              <xsd:enumeration value="Chinese (Taiwan)"/>
              <xsd:enumeration value="Croatian (Croatia)"/>
              <xsd:enumeration value="Czech (Czech Republic)"/>
              <xsd:enumeration value="Danish (Denmark)"/>
              <xsd:enumeration value="Dutch (Netherlands)"/>
              <xsd:enumeration value="English"/>
              <xsd:enumeration value="Estonian (Estonia)"/>
              <xsd:enumeration value="Finnish (Finland)"/>
              <xsd:enumeration value="French (France)"/>
              <xsd:enumeration value="German (Germany)"/>
              <xsd:enumeration value="Greek (Greece)"/>
              <xsd:enumeration value="Hebrew (Israel)"/>
              <xsd:enumeration value="Hindi (India)"/>
              <xsd:enumeration value="Hungarian (Hungary)"/>
              <xsd:enumeration value="Indonesian (Indonesia)"/>
              <xsd:enumeration value="Italian (Italy)"/>
              <xsd:enumeration value="Japanese (Japan)"/>
              <xsd:enumeration value="Korean (Korea)"/>
              <xsd:enumeration value="Latvian (Latvia)"/>
              <xsd:enumeration value="Lithuanian (Lithuania)"/>
              <xsd:enumeration value="Malay (Malaysia)"/>
              <xsd:enumeration value="Norwegian (Bokmal) (Norway)"/>
              <xsd:enumeration value="Polish (Poland)"/>
              <xsd:enumeration value="Portuguese (Brazil)"/>
              <xsd:enumeration value="Portuguese (Portugal)"/>
              <xsd:enumeration value="Romanian (Romania)"/>
              <xsd:enumeration value="Russian (Russia)"/>
              <xsd:enumeration value="Serbian (Latin) (Serbia)"/>
              <xsd:enumeration value="Slovak (Slovakia)"/>
              <xsd:enumeration value="Slovenian (Slovenia)"/>
              <xsd:enumeration value="Spanish (Spain)"/>
              <xsd:enumeration value="Swedish (Sweden)"/>
              <xsd:enumeration value="Thai (Thailand)"/>
              <xsd:enumeration value="Turkish (Turkey)"/>
              <xsd:enumeration value="Ukrainian (Ukraine)"/>
              <xsd:enumeration value="Urdu (Islamic Republic of Pakistan)"/>
              <xsd:enumeration value="Vietnamese (Vietnam)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04246-5dcb-4e38-b8a1-4adaeb368127" elementFormDefault="qualified">
    <xsd:import namespace="http://schemas.microsoft.com/office/2006/documentManagement/types"/>
    <xsd:import namespace="http://schemas.microsoft.com/office/infopath/2007/PartnerControls"/>
    <xsd:element name="Erittäin_x0020_tärkeä_x002c__x0020__x0020_kriittinen_x0020_tai_x0020_päivystysdokumentti" ma:index="6" nillable="true" ma:displayName="Erittäin tärkeä,  kriittinen tai päivystyksellinen dokumentti" ma:default="0" ma:description="Valitse 'Kyllä' jos tämä dokumentti on potilaan hoidossa tai muussa toiminnassa erityisen tärkeä dokumentti." ma:internalName="Eritt_x00e4_in_x0020_t_x00e4_rke_x00e4__x002C__x0020__x0020_kriittinen_x0020_tai_x0020_p_x00e4_ivystysdokumentti">
      <xsd:simpleType>
        <xsd:restriction base="dms:Boolean"/>
      </xsd:simpleType>
    </xsd:element>
    <xsd:element name="Dokumentin_x0020_sisällöstä_x0020_vastaava_x0028_t_x0029__x0020__x002f__x0020_asiantuntija_x0028_t_x0029_" ma:index="9" ma:displayName="Dokumentin sisällöstä vastaava(t) / asiantuntija(t) + intraan tallentaja" ma:description="" ma:list="UserInfo" ma:SharePointGroup="0" ma:internalName="Dokumentin_x0020_sis_x00e4_ll_x00f6_st_x00e4__x0020_vastaava_x0028_t_x0029__x0020__x002F__x0020_asiantuntija_x0028_t_x0029_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jentin_x0020_hyväksyjä" ma:index="10" ma:displayName="Dokumentin hyväksyjä(t)" ma:description="" ma:list="UserInfo" ma:SharePointGroup="0" ma:internalName="Dokumjentin_x0020_hyv_x00e4_ksyj_x00e4_" ma:readOnly="false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urvallisuustietoisku" ma:index="11" nillable="true" ma:displayName="Turvallisuustietoisku" ma:default="0" ma:description="Valitse tämä, jos haluat dokumentin myös turvallisuustietoiskuksi" ma:internalName="Turvallisuustietoisku">
      <xsd:simpleType>
        <xsd:restriction base="dms:Boolean"/>
      </xsd:simpleType>
    </xsd:element>
    <xsd:element name="Koulutuksen_x0020_ajankohta" ma:index="30" nillable="true" ma:displayName="Koulutuksen ajankohta" ma:description="" ma:format="DateTime" ma:internalName="Koulutuksen_x0020_ajankohta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50268-7799-48af-83c3-9a9b063078bc" elementFormDefault="qualified">
    <xsd:import namespace="http://schemas.microsoft.com/office/2006/documentManagement/types"/>
    <xsd:import namespace="http://schemas.microsoft.com/office/infopath/2007/PartnerControls"/>
    <xsd:element name="Julkaise_x0020_extranetissa" ma:index="13" nillable="true" ma:displayName="Julkaise extranetissa" ma:default="0" ma:internalName="Julkaise_x0020_extranetissa" ma:readOnly="false">
      <xsd:simpleType>
        <xsd:restriction base="dms:Boolean"/>
      </xsd:simpleType>
    </xsd:element>
    <xsd:element name="Julkaise_x0020_internetissä" ma:index="14" nillable="true" ma:displayName="Julkaise internetissä" ma:default="0" ma:internalName="Julkaise_x0020_internetiss_x00e4_">
      <xsd:simpleType>
        <xsd:restriction base="dms:Boolean"/>
      </xsd:simpleType>
    </xsd:element>
    <xsd:element name="Julkaise_x0020_intranetissa" ma:index="15" nillable="true" ma:displayName="Julkaise intranetissa" ma:default="1" ma:internalName="Julkaise_x0020_intranetissa">
      <xsd:simpleType>
        <xsd:restriction base="dms:Boolean"/>
      </xsd:simpleType>
    </xsd:element>
    <xsd:element name="cd9fa66b05f24776892a63c6fb772e2f" ma:index="17" ma:taxonomy="true" ma:internalName="cd9fa66b05f24776892a63c6fb772e2f" ma:taxonomyFieldName="Kohde_x002d__x0020__x002F__x0020_ty_x00f6_ntekij_x00e4_ryhm_x00e4_" ma:displayName="Kohde- / työntekijäryhmä" ma:readOnly="false" ma:fieldId="{cd9fa66b-05f2-4776-892a-63c6fb772e2f}" ma:sspId="fe7d6957-b623-48c5-941b-77be73948d87" ma:termSetId="92437ae2-e411-4fd9-8f78-058c0c7750e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20b6b3d9a8f4638937a9d1d1dec5738" ma:index="20" ma:taxonomy="true" ma:internalName="n20b6b3d9a8f4638937a9d1d1dec5738" ma:taxonomyFieldName="Toiminnanohjausk_x00e4_sikirja" ma:displayName="Toimintakäsikirja" ma:default="" ma:fieldId="{720b6b3d-9a8f-4638-937a-9d1d1dec5738}" ma:sspId="fe7d6957-b623-48c5-941b-77be73948d87" ma:termSetId="b2a76c15-59d3-4770-9e61-030b81c17d0b" ma:anchorId="7a0b9d1c-55f5-4e60-a6b2-f4f552b9e672" ma:open="false" ma:isKeyword="false">
      <xsd:complexType>
        <xsd:sequence>
          <xsd:element ref="pc:Terms" minOccurs="0" maxOccurs="1"/>
        </xsd:sequence>
      </xsd:complexType>
    </xsd:element>
    <xsd:element name="ab42df24dbb04f55bc336c85f92eff00" ma:index="22" ma:taxonomy="true" ma:internalName="ab42df24dbb04f55bc336c85f92eff00" ma:taxonomyFieldName="Erikoisala" ma:displayName="Erikoisala" ma:readOnly="false" ma:fieldId="{ab42df24-dbb0-4f55-bc33-6c85f92eff00}" ma:sspId="fe7d6957-b623-48c5-941b-77be73948d87" ma:termSetId="bc9b3e2b-2b09-4002-8bda-2c461ace46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p1983d610e0d4731a3788cc4c5855e1b" ma:index="26" ma:taxonomy="true" ma:internalName="p1983d610e0d4731a3788cc4c5855e1b" ma:taxonomyFieldName="Organisaatiotieto" ma:displayName="Organisaatiotieto" ma:readOnly="false" ma:fieldId="{91983d61-0e0d-4731-a378-8cc4c5855e1b}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7" nillable="true" ma:displayName="Taxonomy Catch All Column" ma:description="" ma:hidden="true" ma:list="{b4597801-4ab2-4691-bc3c-e7fda2469729}" ma:internalName="TaxCatchAll" ma:showField="CatchAllData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8b7dceb557a4bd5a6f48e1feceef73f" ma:index="28" ma:taxonomy="true" ma:internalName="n8b7dceb557a4bd5a6f48e1feceef73f" ma:taxonomyFieldName="Koulutusmateriaali_x0020__x0028_sis_x00e4_lt_x00f6_tyypin_x0020_metatieto_x0029_" ma:displayName="Koulutusmateriaali" ma:readOnly="false" ma:fieldId="{78b7dceb-557a-4bd5-a6f4-8e1feceef73f}" ma:sspId="fe7d6957-b623-48c5-941b-77be73948d87" ma:termSetId="a5dadb34-a611-4200-aa10-4f3086e82c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31" nillable="true" ma:displayName="Taxonomy Catch All Column1" ma:description="" ma:hidden="true" ma:list="{b4597801-4ab2-4691-bc3c-e7fda2469729}" ma:internalName="TaxCatchAllLabel" ma:readOnly="true" ma:showField="CatchAllDataLabel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cbcdd319c9d484f9dc5161892e5c0c3" ma:index="33" nillable="true" ma:taxonomy="true" ma:internalName="dcbcdd319c9d484f9dc5161892e5c0c3" ma:taxonomyFieldName="Organisaatiotiedon_x0020_tarkennus_x0020_toiminnan_x0020_mukaan" ma:displayName="Toiminnan tarkennus" ma:fieldId="{dcbcdd31-9c9d-484f-9dc5-161892e5c0c3}" ma:sspId="fe7d6957-b623-48c5-941b-77be73948d87" ma:termSetId="9fd1f0cc-f021-46ef-91c7-e56805365b4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d6acabb1c24909a1a688c49f883f4d" ma:index="34" ma:taxonomy="true" ma:internalName="bad6acabb1c24909a1a688c49f883f4d" ma:taxonomyFieldName="Kohdeorganisaatio" ma:displayName="Kohdeorganisaatio" ma:readOnly="false" ma:default="" ma:fieldId="{bad6acab-b1c2-4909-a1a6-88c49f883f4d}" ma:taxonomyMulti="true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ulkaistu_x0020_internetiin" ma:index="36" nillable="true" ma:displayName="Julkaistu internetiin" ma:default="0" ma:internalName="Julkaistu_x0020_internetiin">
      <xsd:simpleType>
        <xsd:restriction base="dms:Boolean"/>
      </xsd:simpleType>
    </xsd:element>
    <xsd:element name="Julkaistu_x0020_intranetiin" ma:index="37" nillable="true" ma:displayName="Julkaistu intranetiin" ma:default="0" ma:internalName="Julkaistu_x0020_intranetiin">
      <xsd:simpleType>
        <xsd:restriction base="dms:Boolean"/>
      </xsd:simpleType>
    </xsd:element>
    <xsd:element name="Julkisuus" ma:index="38" ma:displayName="Julkisuus" ma:default="Ei julkinen" ma:description="" ma:format="Dropdown" ma:internalName="Julkisuus" ma:readOnly="false">
      <xsd:simpleType>
        <xsd:restriction base="dms:Choice">
          <xsd:enumeration value="Julkinen"/>
          <xsd:enumeration value="Ei julkinen"/>
          <xsd:enumeration value="Salassa pidettävä"/>
        </xsd:restriction>
      </xsd:simpleType>
    </xsd:element>
    <xsd:element name="Viittaus_x0020_aiempaan_x0020_dokumentaatioon" ma:index="39" nillable="true" ma:displayName="Viittaus aiempaan dokumentaatioon" ma:description="Toisessa sisältötyypissä olevat aiemmat versiot tai nimi/tyyppi muuttunut. Voi käyttää myös jos alkuperäinen dokumentti ulkoisesta lähteestä." ma:format="Hyperlink" ma:internalName="Viittaus_x0020_aiempaan_x0020_dokumentaatioon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kumenttienJarjestysnro" ma:index="40" nillable="true" ma:displayName="DokumenttienJarjestysnro" ma:decimals="0" ma:description="Tällä metatiedolla voidaan lajitella dokumentit haluttuun järjestykseen" ma:internalName="DokumenttienJarjestysnro" ma:percentage="FALSE">
      <xsd:simpleType>
        <xsd:restriction base="dms:Number"/>
      </xsd:simpleType>
    </xsd:element>
    <xsd:element name="p29133bec810493ea0a0db9a40008070" ma:index="41" nillable="true" ma:taxonomy="true" ma:internalName="p29133bec810493ea0a0db9a40008070" ma:taxonomyFieldName="MEO" ma:displayName="MEO" ma:default="" ma:fieldId="{929133be-c810-493e-a0a0-db9a40008070}" ma:sspId="fe7d6957-b623-48c5-941b-77be73948d87" ma:termSetId="b2a76c15-59d3-4770-9e61-030b81c17d0b" ma:anchorId="968258ff-d532-407d-bbdf-30365d4d88fd" ma:open="false" ma:isKeyword="false">
      <xsd:complexType>
        <xsd:sequence>
          <xsd:element ref="pc:Terms" minOccurs="0" maxOccurs="1"/>
        </xsd:sequence>
      </xsd:complexType>
    </xsd:element>
    <xsd:element name="dcbfe2a265e14726b4e3bf442009874f" ma:index="43" nillable="true" ma:taxonomy="true" ma:internalName="dcbfe2a265e14726b4e3bf442009874f" ma:taxonomyFieldName="Kriisiviestint_x00e4_" ma:displayName="Kriisiviestintä" ma:default="" ma:fieldId="{dcbfe2a2-65e1-4726-b4e3-bf442009874f}" ma:sspId="fe7d6957-b623-48c5-941b-77be73948d87" ma:termSetId="5564fb1b-af91-4a4e-871a-61ffaa225bc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2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fe7d6957-b623-48c5-941b-77be73948d87" ContentTypeId="0x010100E993358E494F344F8D6048E76D09AF020A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Finnish (Finland)</Language>
    <dcbcdd319c9d484f9dc5161892e5c0c3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Infektioiden torjunta</TermName>
          <TermId xmlns="http://schemas.microsoft.com/office/infopath/2007/PartnerControls">d1bdb641-a1c1-4abf-b66a-298a776eaddb</TermId>
        </TermInfo>
      </Terms>
    </dcbcdd319c9d484f9dc5161892e5c0c3>
    <Dokumentin_x0020_sisällöstä_x0020_vastaava_x0028_t_x0029__x0020__x002f__x0020_asiantuntija_x0028_t_x0029_ xmlns="0af04246-5dcb-4e38-b8a1-4adaeb368127">
      <UserInfo>
        <DisplayName>i:0#.w|oysnet\nuikkaan</DisplayName>
        <AccountId>10789</AccountId>
        <AccountType/>
      </UserInfo>
      <UserInfo>
        <DisplayName>i:0#.w|oysnet\holappjj</DisplayName>
        <AccountId>1652</AccountId>
        <AccountType/>
      </UserInfo>
    </Dokumentin_x0020_sisällöstä_x0020_vastaava_x0028_t_x0029__x0020__x002f__x0020_asiantuntija_x0028_t_x0029_>
    <n8b7dceb557a4bd5a6f48e1feceef73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Koulutuksen aineisto</TermName>
          <TermId xmlns="http://schemas.microsoft.com/office/infopath/2007/PartnerControls">2a72a094-566d-460a-879e-2a18b80594d3</TermId>
        </TermInfo>
      </Terms>
    </n8b7dceb557a4bd5a6f48e1feceef73f>
    <Koulutuksen_x0020_ajankohta xmlns="0af04246-5dcb-4e38-b8a1-4adaeb368127">2024-02-13T22:00:00+00:00</Koulutuksen_x0020_ajankohta>
    <p29133bec810493ea0a0db9a40008070 xmlns="d3e50268-7799-48af-83c3-9a9b063078bc">
      <Terms xmlns="http://schemas.microsoft.com/office/infopath/2007/PartnerControls"/>
    </p29133bec810493ea0a0db9a40008070>
    <Julkaise_x0020_intranetissa xmlns="d3e50268-7799-48af-83c3-9a9b063078bc">true</Julkaise_x0020_intranetissa>
    <cd9fa66b05f24776892a63c6fb772e2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Potilaan hoitoon osallistuva henkilöstö</TermName>
          <TermId xmlns="http://schemas.microsoft.com/office/infopath/2007/PartnerControls">21074a2b-1b44-417e-9c72-4d731d4c7a78</TermId>
        </TermInfo>
      </Terms>
    </cd9fa66b05f24776892a63c6fb772e2f>
    <bad6acabb1c24909a1a688c49f883f4d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Pohde</TermName>
          <TermId xmlns="http://schemas.microsoft.com/office/infopath/2007/PartnerControls">3bd1eb7d-6289-427a-a46c-d4e835e69ad1</TermId>
        </TermInfo>
      </Terms>
    </bad6acabb1c24909a1a688c49f883f4d>
    <n20b6b3d9a8f4638937a9d1d1dec5738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ole toimintakäsikirjaa</TermName>
          <TermId xmlns="http://schemas.microsoft.com/office/infopath/2007/PartnerControls">ed0127a7-f4bb-4299-8de4-a0fcecf35ff1</TermId>
        </TermInfo>
      </Terms>
    </n20b6b3d9a8f4638937a9d1d1dec5738>
    <ab42df24dbb04f55bc336c85f92eff00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erikoisalaa (PPSHP)</TermName>
          <TermId xmlns="http://schemas.microsoft.com/office/infopath/2007/PartnerControls">63c697a3-d3f0-4701-a1c0-7b3ab3656aba</TermId>
        </TermInfo>
      </Terms>
    </ab42df24dbb04f55bc336c85f92eff00>
    <Julkaise_x0020_extranetissa xmlns="d3e50268-7799-48af-83c3-9a9b063078bc">false</Julkaise_x0020_extranetissa>
    <Dokumjentin_x0020_hyväksyjä xmlns="0af04246-5dcb-4e38-b8a1-4adaeb368127">
      <UserInfo>
        <DisplayName>i:0#.w|oysnet\puhtote</DisplayName>
        <AccountId>249</AccountId>
        <AccountType/>
      </UserInfo>
    </Dokumjentin_x0020_hyväksyjä>
    <p1983d610e0d4731a3788cc4c5855e1b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Infektioyksikkö</TermName>
          <TermId xmlns="http://schemas.microsoft.com/office/infopath/2007/PartnerControls">d873b9ee-c5a1-43a5-91cd-d45393df5f8c</TermId>
        </TermInfo>
      </Terms>
    </p1983d610e0d4731a3788cc4c5855e1b>
    <Erittäin_x0020_tärkeä_x002c__x0020__x0020_kriittinen_x0020_tai_x0020_päivystysdokumentti xmlns="0af04246-5dcb-4e38-b8a1-4adaeb368127">false</Erittäin_x0020_tärkeä_x002c__x0020__x0020_kriittinen_x0020_tai_x0020_päivystysdokumentti>
    <Turvallisuustietoisku xmlns="0af04246-5dcb-4e38-b8a1-4adaeb368127">false</Turvallisuustietoisku>
    <Viittaus_x0020_aiempaan_x0020_dokumentaatioon xmlns="d3e50268-7799-48af-83c3-9a9b063078bc">
      <Url xsi:nil="true"/>
      <Description xsi:nil="true"/>
    </Viittaus_x0020_aiempaan_x0020_dokumentaatioon>
    <Julkisuus xmlns="d3e50268-7799-48af-83c3-9a9b063078bc">Julkinen</Julkisuus>
    <DokumenttienJarjestysnro xmlns="d3e50268-7799-48af-83c3-9a9b063078bc" xsi:nil="true"/>
    <Julkaise_x0020_internetissä xmlns="d3e50268-7799-48af-83c3-9a9b063078bc">true</Julkaise_x0020_internetissä>
    <dcbfe2a265e14726b4e3bf442009874f xmlns="d3e50268-7799-48af-83c3-9a9b063078bc">
      <Terms xmlns="http://schemas.microsoft.com/office/infopath/2007/PartnerControls"/>
    </dcbfe2a265e14726b4e3bf442009874f>
    <TaxCatchAll xmlns="d3e50268-7799-48af-83c3-9a9b063078bc">
      <Value>168</Value>
      <Value>166</Value>
      <Value>165</Value>
      <Value>10</Value>
      <Value>42</Value>
      <Value>3</Value>
      <Value>2688</Value>
    </TaxCatchAll>
    <_dlc_DocId xmlns="d3e50268-7799-48af-83c3-9a9b063078bc">MUAVRSSTWASF-92438712-439</_dlc_DocId>
    <_dlc_DocIdUrl xmlns="d3e50268-7799-48af-83c3-9a9b063078bc">
      <Url>https://internet.oysnet.ppshp.fi/dokumentit/_layouts/15/DocIdRedir.aspx?ID=MUAVRSSTWASF-92438712-439</Url>
      <Description>MUAVRSSTWASF-92438712-439</Description>
    </_dlc_DocIdUrl>
    <Julkaistu_x0020_intranetiin xmlns="d3e50268-7799-48af-83c3-9a9b063078bc">false</Julkaistu_x0020_intranetiin>
    <Julkaistu_x0020_internetiin xmlns="d3e50268-7799-48af-83c3-9a9b063078bc">false</Julkaistu_x0020_internetiin>
  </documentManagement>
</p:properties>
</file>

<file path=customXml/itemProps1.xml><?xml version="1.0" encoding="utf-8"?>
<ds:datastoreItem xmlns:ds="http://schemas.openxmlformats.org/officeDocument/2006/customXml" ds:itemID="{8C023D76-3B62-4F61-BE46-F023B8A697E7}"/>
</file>

<file path=customXml/itemProps2.xml><?xml version="1.0" encoding="utf-8"?>
<ds:datastoreItem xmlns:ds="http://schemas.openxmlformats.org/officeDocument/2006/customXml" ds:itemID="{88546F04-AD03-4E81-94CC-2A64169DCA48}"/>
</file>

<file path=customXml/itemProps3.xml><?xml version="1.0" encoding="utf-8"?>
<ds:datastoreItem xmlns:ds="http://schemas.openxmlformats.org/officeDocument/2006/customXml" ds:itemID="{A9A765FD-1302-4CDA-AC5C-42104F458E88}"/>
</file>

<file path=customXml/itemProps4.xml><?xml version="1.0" encoding="utf-8"?>
<ds:datastoreItem xmlns:ds="http://schemas.openxmlformats.org/officeDocument/2006/customXml" ds:itemID="{8274B861-F230-42C9-A57B-0341C3F437F6}"/>
</file>

<file path=customXml/itemProps5.xml><?xml version="1.0" encoding="utf-8"?>
<ds:datastoreItem xmlns:ds="http://schemas.openxmlformats.org/officeDocument/2006/customXml" ds:itemID="{57353259-6893-42F8-A562-05D492A892B8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361</Words>
  <Application>Microsoft Office PowerPoint</Application>
  <PresentationFormat>Laajakuva</PresentationFormat>
  <Paragraphs>43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1_Office-teema</vt:lpstr>
      <vt:lpstr>Ajankohtaista infektioidentorjunnasta</vt:lpstr>
      <vt:lpstr>Hengitystieinfektiot</vt:lpstr>
      <vt:lpstr>PowerPoint-esitys</vt:lpstr>
      <vt:lpstr>Influenssa</vt:lpstr>
      <vt:lpstr>PowerPoint-esitys</vt:lpstr>
      <vt:lpstr>Influenssarokote</vt:lpstr>
      <vt:lpstr>PowerPoint-esitys</vt:lpstr>
      <vt:lpstr>PowerPoint-esitys</vt:lpstr>
      <vt:lpstr>Noro</vt:lpstr>
      <vt:lpstr>PowerPoint-esitys</vt:lpstr>
      <vt:lpstr>Noroepidemiat osastoilla</vt:lpstr>
      <vt:lpstr>S. Pyogenes  (A-Streptokokki)</vt:lpstr>
      <vt:lpstr>PowerPoint-esitys</vt:lpstr>
      <vt:lpstr>PowerPoint-esitys</vt:lpstr>
      <vt:lpstr>Kiitos!</vt:lpstr>
    </vt:vector>
  </TitlesOfParts>
  <Company>PPSHP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Ajankohtaista infektioidentorjunnasta 14.2.2024</dc:title>
  <dc:creator>Holappa Jatta</dc:creator>
  <cp:keywords/>
  <cp:lastModifiedBy>Holappa Jatta</cp:lastModifiedBy>
  <cp:revision>2</cp:revision>
  <dcterms:created xsi:type="dcterms:W3CDTF">2024-02-22T11:08:55Z</dcterms:created>
  <dcterms:modified xsi:type="dcterms:W3CDTF">2024-02-22T11:16:10Z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0x010100E993358E494F344F8D6048E76D09AF020A007628AA875F93584E8BFB272C4723E035</vt:lpwstr>
  </property>
  <property fmtid="{D5CDD505-2E9C-101B-9397-08002B2CF9AE}" pid="3" name="_dlc_DocIdItemGuid">
    <vt:lpwstr>501b96b1-49fe-4d20-9c2a-8b3760ab03ee</vt:lpwstr>
  </property>
  <property fmtid="{D5CDD505-2E9C-101B-9397-08002B2CF9AE}" pid="4" name="TaxKeyword">
    <vt:lpwstr/>
  </property>
  <property fmtid="{D5CDD505-2E9C-101B-9397-08002B2CF9AE}" pid="5" name="Kohde- / työntekijäryhmä">
    <vt:lpwstr>42;#Potilaan hoitoon osallistuva henkilöstö|21074a2b-1b44-417e-9c72-4d731d4c7a78</vt:lpwstr>
  </property>
  <property fmtid="{D5CDD505-2E9C-101B-9397-08002B2CF9AE}" pid="6" name="MEO">
    <vt:lpwstr/>
  </property>
  <property fmtid="{D5CDD505-2E9C-101B-9397-08002B2CF9AE}" pid="7" name="Koulutusmateriaali (sisältötyypin metatieto)">
    <vt:lpwstr>165;#Koulutuksen aineisto|2a72a094-566d-460a-879e-2a18b80594d3</vt:lpwstr>
  </property>
  <property fmtid="{D5CDD505-2E9C-101B-9397-08002B2CF9AE}" pid="8" name="Kohdeorganisaatio">
    <vt:lpwstr>2688;#Pohde|3bd1eb7d-6289-427a-a46c-d4e835e69ad1</vt:lpwstr>
  </property>
  <property fmtid="{D5CDD505-2E9C-101B-9397-08002B2CF9AE}" pid="9" name="Organisaatiotiedon tarkennus toiminnan mukaan">
    <vt:lpwstr>168;#Infektioiden torjunta|d1bdb641-a1c1-4abf-b66a-298a776eaddb</vt:lpwstr>
  </property>
  <property fmtid="{D5CDD505-2E9C-101B-9397-08002B2CF9AE}" pid="10" name="Erikoisala">
    <vt:lpwstr>10;#Ei erikoisalaa (PPSHP)|63c697a3-d3f0-4701-a1c0-7b3ab3656aba</vt:lpwstr>
  </property>
  <property fmtid="{D5CDD505-2E9C-101B-9397-08002B2CF9AE}" pid="11" name="Kriisiviestintä">
    <vt:lpwstr/>
  </property>
  <property fmtid="{D5CDD505-2E9C-101B-9397-08002B2CF9AE}" pid="12" name="Toiminnanohjauskäsikirja">
    <vt:lpwstr>3;#Ei ole toimintakäsikirjaa|ed0127a7-f4bb-4299-8de4-a0fcecf35ff1</vt:lpwstr>
  </property>
  <property fmtid="{D5CDD505-2E9C-101B-9397-08002B2CF9AE}" pid="13" name="Organisaatiotieto">
    <vt:lpwstr>166;#Infektioyksikkö|d873b9ee-c5a1-43a5-91cd-d45393df5f8c</vt:lpwstr>
  </property>
  <property fmtid="{D5CDD505-2E9C-101B-9397-08002B2CF9AE}" pid="15" name="TaxKeywordTaxHTField">
    <vt:lpwstr/>
  </property>
  <property fmtid="{D5CDD505-2E9C-101B-9397-08002B2CF9AE}" pid="16" name="Order">
    <vt:r8>267900</vt:r8>
  </property>
  <property fmtid="{D5CDD505-2E9C-101B-9397-08002B2CF9AE}" pid="17" name="SharedWithUsers">
    <vt:lpwstr/>
  </property>
</Properties>
</file>